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8" r:id="rId3"/>
    <p:sldId id="257" r:id="rId5"/>
    <p:sldId id="386" r:id="rId6"/>
    <p:sldId id="387" r:id="rId7"/>
    <p:sldId id="407" r:id="rId8"/>
    <p:sldId id="408" r:id="rId9"/>
    <p:sldId id="409" r:id="rId10"/>
    <p:sldId id="410" r:id="rId11"/>
    <p:sldId id="411" r:id="rId12"/>
    <p:sldId id="423" r:id="rId13"/>
    <p:sldId id="425" r:id="rId14"/>
    <p:sldId id="421" r:id="rId15"/>
    <p:sldId id="424" r:id="rId16"/>
    <p:sldId id="422" r:id="rId17"/>
    <p:sldId id="426" r:id="rId18"/>
    <p:sldId id="413" r:id="rId19"/>
    <p:sldId id="415" r:id="rId20"/>
    <p:sldId id="416" r:id="rId21"/>
    <p:sldId id="414" r:id="rId22"/>
    <p:sldId id="299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06A"/>
    <a:srgbClr val="6C106B"/>
    <a:srgbClr val="6A0060"/>
    <a:srgbClr val="9C5A99"/>
    <a:srgbClr val="D5B9D2"/>
    <a:srgbClr val="EFE6F4"/>
    <a:srgbClr val="FBF2FF"/>
    <a:srgbClr val="756271"/>
    <a:srgbClr val="EAEFF7"/>
    <a:srgbClr val="FFF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1530" autoAdjust="0"/>
  </p:normalViewPr>
  <p:slideViewPr>
    <p:cSldViewPr snapToGrid="0">
      <p:cViewPr varScale="1">
        <p:scale>
          <a:sx n="90" d="100"/>
          <a:sy n="90" d="100"/>
        </p:scale>
        <p:origin x="14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4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14F5-3BEF-4355-89C0-5D90E2F52C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01 2</a:t>
            </a:r>
            <a:r>
              <a:rPr lang="zh-CN" altLang="en-US" dirty="0"/>
              <a:t>分半</a:t>
            </a:r>
            <a:r>
              <a:rPr lang="en-US" altLang="zh-CN" dirty="0"/>
              <a:t> 02 </a:t>
            </a:r>
            <a:r>
              <a:rPr lang="zh-CN" altLang="en-US" dirty="0"/>
              <a:t>半分钟</a:t>
            </a:r>
            <a:r>
              <a:rPr lang="en-US" altLang="zh-CN" dirty="0"/>
              <a:t> 03 3</a:t>
            </a:r>
            <a:r>
              <a:rPr lang="zh-CN" altLang="en-US" dirty="0"/>
              <a:t>分钟</a:t>
            </a:r>
            <a:r>
              <a:rPr lang="en-US" altLang="zh-CN" dirty="0"/>
              <a:t> 04 1</a:t>
            </a:r>
            <a:r>
              <a:rPr lang="zh-CN" altLang="en-US" dirty="0"/>
              <a:t>分钟</a:t>
            </a:r>
            <a:r>
              <a:rPr lang="en-US" altLang="zh-CN" dirty="0"/>
              <a:t> 05 2</a:t>
            </a:r>
            <a:r>
              <a:rPr lang="zh-CN" altLang="en-US" dirty="0"/>
              <a:t>分钟</a:t>
            </a:r>
            <a:r>
              <a:rPr lang="en-US" altLang="zh-CN" dirty="0"/>
              <a:t> 06 1</a:t>
            </a:r>
            <a:r>
              <a:rPr lang="zh-CN" altLang="en-US" dirty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日常接触到的飞行模拟，大名鼎鼎的微软飞行模拟，游戏厅里设备，供</a:t>
            </a:r>
            <a:r>
              <a:rPr lang="zh-CN" altLang="en-US" dirty="0"/>
              <a:t>娱乐消遣。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全动飞行模拟机是飞行员的</a:t>
            </a:r>
            <a:r>
              <a:rPr lang="zh-CN" altLang="en-US" dirty="0"/>
              <a:t>专业训练设备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仿真机是</a:t>
            </a:r>
            <a:r>
              <a:rPr lang="zh-CN" altLang="en-US" dirty="0"/>
              <a:t>核心，视景系统是负责</a:t>
            </a:r>
            <a:r>
              <a:rPr lang="zh-CN" altLang="en-US" dirty="0"/>
              <a:t>视觉效果。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目前的问题是依赖进口，</a:t>
            </a:r>
            <a:r>
              <a:rPr lang="en-US" altLang="zh-CN" dirty="0"/>
              <a:t>C919</a:t>
            </a:r>
            <a:r>
              <a:rPr lang="zh-CN" altLang="en-US" dirty="0"/>
              <a:t>的模拟机仍是</a:t>
            </a:r>
            <a:r>
              <a:rPr lang="en-US" altLang="zh-CN" dirty="0"/>
              <a:t>CAE</a:t>
            </a:r>
            <a:r>
              <a:rPr lang="zh-CN" altLang="en-US" dirty="0"/>
              <a:t>公司</a:t>
            </a:r>
            <a:r>
              <a:rPr lang="zh-CN" altLang="en-US" dirty="0"/>
              <a:t>产品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意义一方面搭载于现有的模拟机上，另一方面可以成为国产的</a:t>
            </a:r>
            <a:r>
              <a:rPr lang="zh-CN" altLang="en-US" dirty="0"/>
              <a:t>重要组成部分。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57150" y="1468202"/>
            <a:ext cx="8419678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95401" y="1864246"/>
            <a:ext cx="7016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IP+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光智能协同系统的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endParaRPr lang="zh-CN" altLang="en-US" sz="36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960697" y="1468203"/>
            <a:ext cx="1231305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98247" y="3665217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0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227852" y="4523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答辩人：徐鹤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27851" y="498681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指导老师：冯桂焕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27852" y="546137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专业：软件工程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949451" y="3749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24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5150" y="1565692"/>
            <a:ext cx="1604737" cy="2011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4604579"/>
            <a:ext cx="238892" cy="2995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048079"/>
            <a:ext cx="238892" cy="2995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519578"/>
            <a:ext cx="238892" cy="2995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9334500" y="6356349"/>
            <a:ext cx="2743200" cy="365125"/>
          </a:xfrm>
        </p:spPr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57150" y="1468202"/>
            <a:ext cx="8419678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95401" y="1864246"/>
            <a:ext cx="159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36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960697" y="1468203"/>
            <a:ext cx="1231305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98247" y="3665217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0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227852" y="4523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答辩人：徐鹤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27851" y="498681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指导老师：冯桂焕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27852" y="546137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专业：软件工程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949451" y="3749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24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5150" y="1565692"/>
            <a:ext cx="1604737" cy="2011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4604579"/>
            <a:ext cx="238892" cy="2995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048079"/>
            <a:ext cx="238892" cy="2995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519578"/>
            <a:ext cx="238892" cy="2995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103038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302428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技术综述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550713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项目分析与设计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8101109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10463309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4665566" y="2016866"/>
            <a:ext cx="0" cy="2824268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55311" y="2973017"/>
            <a:ext cx="1084855" cy="13601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3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91.xml"/><Relationship Id="rId6" Type="http://schemas.openxmlformats.org/officeDocument/2006/relationships/image" Target="../media/image14.png"/><Relationship Id="rId5" Type="http://schemas.openxmlformats.org/officeDocument/2006/relationships/tags" Target="../tags/tag90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99.xml"/><Relationship Id="rId6" Type="http://schemas.openxmlformats.org/officeDocument/2006/relationships/image" Target="../media/image15.png"/><Relationship Id="rId5" Type="http://schemas.openxmlformats.org/officeDocument/2006/relationships/tags" Target="../tags/tag98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07.xml"/><Relationship Id="rId6" Type="http://schemas.openxmlformats.org/officeDocument/2006/relationships/image" Target="../media/image16.png"/><Relationship Id="rId5" Type="http://schemas.openxmlformats.org/officeDocument/2006/relationships/tags" Target="../tags/tag106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image" Target="../media/image18.jpeg"/><Relationship Id="rId7" Type="http://schemas.openxmlformats.org/officeDocument/2006/relationships/image" Target="../media/image17.png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113.xml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16.xml"/><Relationship Id="rId10" Type="http://schemas.openxmlformats.org/officeDocument/2006/relationships/image" Target="../media/image20.jpeg"/><Relationship Id="rId1" Type="http://schemas.openxmlformats.org/officeDocument/2006/relationships/tags" Target="../tags/tag11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20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tags" Target="../tags/tag119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118.xml"/><Relationship Id="rId10" Type="http://schemas.openxmlformats.org/officeDocument/2006/relationships/notesSlide" Target="../notesSlides/notesSlide17.xml"/><Relationship Id="rId1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image" Target="../media/image23.png"/><Relationship Id="rId5" Type="http://schemas.openxmlformats.org/officeDocument/2006/relationships/tags" Target="../tags/tag123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122.xml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27.xml"/><Relationship Id="rId10" Type="http://schemas.openxmlformats.org/officeDocument/2006/relationships/image" Target="../media/image24.png"/><Relationship Id="rId1" Type="http://schemas.openxmlformats.org/officeDocument/2006/relationships/tags" Target="../tags/tag12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6" Type="http://schemas.openxmlformats.org/officeDocument/2006/relationships/notesSlide" Target="../notesSlides/notesSlide19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microsoft.com/office/2007/relationships/hdphoto" Target="../media/image5.wdp"/><Relationship Id="rId11" Type="http://schemas.openxmlformats.org/officeDocument/2006/relationships/image" Target="../media/image4.png"/><Relationship Id="rId10" Type="http://schemas.openxmlformats.org/officeDocument/2006/relationships/tags" Target="../tags/tag137.xml"/><Relationship Id="rId1" Type="http://schemas.openxmlformats.org/officeDocument/2006/relationships/tags" Target="../tags/tag12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2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0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tags" Target="../tags/tag26.xml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microsoft.com/office/2007/relationships/hdphoto" Target="../media/image5.wdp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2.xml"/><Relationship Id="rId25" Type="http://schemas.openxmlformats.org/officeDocument/2006/relationships/tags" Target="../tags/tag59.xml"/><Relationship Id="rId24" Type="http://schemas.openxmlformats.org/officeDocument/2006/relationships/tags" Target="../tags/tag58.xml"/><Relationship Id="rId23" Type="http://schemas.openxmlformats.org/officeDocument/2006/relationships/tags" Target="../tags/tag57.xml"/><Relationship Id="rId22" Type="http://schemas.openxmlformats.org/officeDocument/2006/relationships/tags" Target="../tags/tag56.xml"/><Relationship Id="rId21" Type="http://schemas.openxmlformats.org/officeDocument/2006/relationships/tags" Target="../tags/tag55.xml"/><Relationship Id="rId20" Type="http://schemas.openxmlformats.org/officeDocument/2006/relationships/tags" Target="../tags/tag54.xml"/><Relationship Id="rId2" Type="http://schemas.openxmlformats.org/officeDocument/2006/relationships/image" Target="../media/image4.png"/><Relationship Id="rId19" Type="http://schemas.openxmlformats.org/officeDocument/2006/relationships/tags" Target="../tags/tag53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61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12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image" Target="../media/image9.png"/><Relationship Id="rId1" Type="http://schemas.openxmlformats.org/officeDocument/2006/relationships/tags" Target="../tags/tag6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71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77.xml"/><Relationship Id="rId10" Type="http://schemas.openxmlformats.org/officeDocument/2006/relationships/image" Target="../media/image10.png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../media/image11.png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79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87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tags" Target="../tags/tag86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85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168035"/>
            <a:ext cx="12192000" cy="225429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</a:t>
            </a: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全动飞行模拟视景系统中</a:t>
            </a:r>
            <a:endParaRPr lang="zh-CN" altLang="en-US" sz="4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数据交换子系统的设计与</a:t>
            </a: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4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568598"/>
            <a:ext cx="12192000" cy="96026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8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9183414" y="585098"/>
            <a:ext cx="2412124" cy="30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8179994" y="3839033"/>
            <a:ext cx="44189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4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40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73100" y="4005262"/>
          <a:ext cx="4470400" cy="2301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/>
                <a:gridCol w="2235200"/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答辩人：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陈氢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MF21320019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指导老师：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冯桂焕副教授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答辩时间：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2023.05.22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436" y="386219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511425" y="354330"/>
            <a:ext cx="3929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侧数据交换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lassdiagram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5645" y="1199515"/>
            <a:ext cx="6810375" cy="509143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8223885" y="1417955"/>
            <a:ext cx="1473835" cy="779145"/>
          </a:xfrm>
          <a:prstGeom prst="wedgeRoundRectCallout">
            <a:avLst>
              <a:gd name="adj1" fmla="val -87957"/>
              <a:gd name="adj2" fmla="val 30032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仿真机</a:t>
            </a:r>
            <a:r>
              <a:rPr lang="zh-CN" altLang="en-US"/>
              <a:t>侧</a:t>
            </a:r>
            <a:endParaRPr lang="zh-CN" altLang="en-US"/>
          </a:p>
          <a:p>
            <a:pPr algn="ctr"/>
            <a:r>
              <a:rPr lang="zh-CN" altLang="en-US"/>
              <a:t>交换</a:t>
            </a:r>
            <a:r>
              <a:rPr lang="zh-CN" altLang="en-US"/>
              <a:t>环境</a:t>
            </a:r>
            <a:endParaRPr lang="zh-CN" altLang="en-US"/>
          </a:p>
        </p:txBody>
      </p:sp>
      <p:sp>
        <p:nvSpPr>
          <p:cNvPr id="14" name="圆角矩形标注 13"/>
          <p:cNvSpPr/>
          <p:nvPr/>
        </p:nvSpPr>
        <p:spPr>
          <a:xfrm>
            <a:off x="3255645" y="4895215"/>
            <a:ext cx="1473835" cy="779145"/>
          </a:xfrm>
          <a:prstGeom prst="wedgeRoundRectCallout">
            <a:avLst>
              <a:gd name="adj1" fmla="val -4157"/>
              <a:gd name="adj2" fmla="val -97025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网卡侦听</a:t>
            </a:r>
            <a:endParaRPr lang="zh-CN" altLang="en-US"/>
          </a:p>
          <a:p>
            <a:pPr algn="ctr"/>
            <a:r>
              <a:rPr lang="zh-CN" altLang="en-US"/>
              <a:t>环境</a:t>
            </a:r>
            <a:endParaRPr lang="zh-CN" altLang="en-US"/>
          </a:p>
        </p:txBody>
      </p:sp>
      <p:sp>
        <p:nvSpPr>
          <p:cNvPr id="16" name="圆角矩形标注 15"/>
          <p:cNvSpPr/>
          <p:nvPr/>
        </p:nvSpPr>
        <p:spPr>
          <a:xfrm>
            <a:off x="10449560" y="3171825"/>
            <a:ext cx="1473835" cy="779145"/>
          </a:xfrm>
          <a:prstGeom prst="wedgeRoundRectCallout">
            <a:avLst>
              <a:gd name="adj1" fmla="val -78479"/>
              <a:gd name="adj2" fmla="val 30929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线程</a:t>
            </a:r>
            <a:r>
              <a:rPr lang="zh-CN" altLang="en-US"/>
              <a:t>实例</a:t>
            </a:r>
            <a:endParaRPr lang="zh-CN" altLang="en-US"/>
          </a:p>
        </p:txBody>
      </p:sp>
      <p:sp>
        <p:nvSpPr>
          <p:cNvPr id="18" name="圆角矩形标注 17"/>
          <p:cNvSpPr/>
          <p:nvPr/>
        </p:nvSpPr>
        <p:spPr>
          <a:xfrm>
            <a:off x="8223885" y="5443220"/>
            <a:ext cx="1613535" cy="779145"/>
          </a:xfrm>
          <a:prstGeom prst="wedgeRoundRectCallout">
            <a:avLst>
              <a:gd name="adj1" fmla="val -83692"/>
              <a:gd name="adj2" fmla="val 24572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CAE</a:t>
            </a:r>
            <a:r>
              <a:rPr lang="zh-CN" altLang="en-US"/>
              <a:t>设备</a:t>
            </a:r>
            <a:r>
              <a:rPr lang="zh-CN" altLang="en-US"/>
              <a:t>实例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436" y="386219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511425" y="354330"/>
            <a:ext cx="39293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侧数据交换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13940" y="1073785"/>
            <a:ext cx="950404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  void OnDataLinkLayerReceived(const struct pcap_pkthdr* header, </a:t>
            </a:r>
            <a:endParaRPr lang="zh-CN" altLang="en-US"/>
          </a:p>
          <a:p>
            <a:r>
              <a:rPr lang="zh-CN" altLang="en-US"/>
              <a:t>            const u_char* pkt_data, std::vector&lt;MacLogicFramePacket&gt;&amp; outPackets){</a:t>
            </a:r>
            <a:endParaRPr lang="zh-CN" altLang="en-US"/>
          </a:p>
          <a:p>
            <a:r>
              <a:rPr lang="zh-CN" altLang="en-US"/>
              <a:t>       </a:t>
            </a:r>
            <a:r>
              <a:rPr lang="zh-CN" altLang="en-US" b="1">
                <a:solidFill>
                  <a:srgbClr val="6C106A"/>
                </a:solidFill>
              </a:rPr>
              <a:t> // Parse mac header + cae header + cae external header</a:t>
            </a:r>
            <a:endParaRPr lang="zh-CN" altLang="en-US" b="1">
              <a:solidFill>
                <a:srgbClr val="6C106A"/>
              </a:solidFill>
            </a:endParaRPr>
          </a:p>
          <a:p>
            <a:r>
              <a:rPr lang="zh-CN" altLang="en-US"/>
              <a:t>        SInt32 cursorOffset = 0;</a:t>
            </a:r>
            <a:endParaRPr lang="zh-CN" altLang="en-US"/>
          </a:p>
          <a:p>
            <a:r>
              <a:rPr lang="zh-CN" altLang="en-US"/>
              <a:t>        SInt8 const* cursor = reinterpret_cast&lt;SInt8 const*&gt;(pkt_data);</a:t>
            </a:r>
            <a:endParaRPr lang="zh-CN" altLang="en-US"/>
          </a:p>
          <a:p>
            <a:r>
              <a:rPr lang="zh-CN" altLang="en-US"/>
              <a:t>        cursorOffset +=PraseMacLinkLayerHeader(cursor, macDataLinkHeader);</a:t>
            </a:r>
            <a:endParaRPr lang="zh-CN" altLang="en-US"/>
          </a:p>
          <a:p>
            <a:r>
              <a:rPr lang="zh-CN" altLang="en-US"/>
              <a:t>        cursor += cursorOffset;</a:t>
            </a:r>
            <a:endParaRPr lang="zh-CN" altLang="en-US"/>
          </a:p>
          <a:p>
            <a:r>
              <a:rPr lang="zh-CN" altLang="en-US"/>
              <a:t>       </a:t>
            </a:r>
            <a:r>
              <a:rPr lang="zh-CN" altLang="en-US">
                <a:solidFill>
                  <a:srgbClr val="6C106A"/>
                </a:solidFill>
              </a:rPr>
              <a:t> </a:t>
            </a:r>
            <a:r>
              <a:rPr lang="zh-CN" altLang="en-US" b="1">
                <a:solidFill>
                  <a:srgbClr val="6C106A"/>
                </a:solidFill>
              </a:rPr>
              <a:t>// Parse </a:t>
            </a:r>
            <a:r>
              <a:rPr lang="en-US" altLang="zh-CN" b="1">
                <a:solidFill>
                  <a:srgbClr val="6C106A"/>
                </a:solidFill>
              </a:rPr>
              <a:t>command</a:t>
            </a:r>
            <a:r>
              <a:rPr lang="zh-CN" altLang="en-US" b="1">
                <a:solidFill>
                  <a:srgbClr val="6C106A"/>
                </a:solidFill>
              </a:rPr>
              <a:t>s</a:t>
            </a:r>
            <a:endParaRPr lang="zh-CN" altLang="en-US" b="1">
              <a:solidFill>
                <a:srgbClr val="6C106A"/>
              </a:solidFill>
            </a:endParaRPr>
          </a:p>
          <a:p>
            <a:r>
              <a:rPr lang="zh-CN" altLang="en-US"/>
              <a:t>        SInt32 leftBytesToRead = macDataLinkHeader.byte_to_send_count;</a:t>
            </a:r>
            <a:endParaRPr lang="zh-CN" altLang="en-US"/>
          </a:p>
          <a:p>
            <a:r>
              <a:rPr lang="zh-CN" altLang="en-US"/>
              <a:t>        while (leftBytesToRead &gt; 0){</a:t>
            </a:r>
            <a:endParaRPr lang="zh-CN" altLang="en-US"/>
          </a:p>
          <a:p>
            <a:r>
              <a:rPr lang="zh-CN" altLang="en-US"/>
              <a:t>            auto curPacketLength = (*(reinterpret_cast&lt;SInt16 const*&gt;(cursor + 2)))</a:t>
            </a:r>
            <a:endParaRPr lang="zh-CN" altLang="en-US"/>
          </a:p>
          <a:p>
            <a:r>
              <a:rPr lang="zh-CN" altLang="en-US"/>
              <a:t>                                 * sizeof(SInt32) + sizeof(SInt32) * 2;</a:t>
            </a:r>
            <a:endParaRPr lang="zh-CN" altLang="en-US"/>
          </a:p>
          <a:p>
            <a:r>
              <a:rPr lang="zh-CN" altLang="en-US"/>
              <a:t>            SInt8* packetBuffer = new SInt8[curPacketLength];</a:t>
            </a:r>
            <a:endParaRPr lang="zh-CN" altLang="en-US"/>
          </a:p>
          <a:p>
            <a:r>
              <a:rPr lang="zh-CN" altLang="en-US"/>
              <a:t>            MacEncodingPacket packet(packetBuffer, curPacketLength);</a:t>
            </a:r>
            <a:endParaRPr lang="zh-CN" altLang="en-US"/>
          </a:p>
          <a:p>
            <a:r>
              <a:rPr lang="zh-CN" altLang="en-US"/>
              <a:t>            </a:t>
            </a:r>
            <a:endParaRPr lang="zh-CN" altLang="en-US"/>
          </a:p>
          <a:p>
            <a:r>
              <a:rPr lang="zh-CN" altLang="en-US"/>
              <a:t>            memcpy(reinterpret_cast&lt;SInt8*&gt;(packet.Buffer.get()), cursor, curPacketLength);</a:t>
            </a:r>
            <a:endParaRPr lang="zh-CN" altLang="en-US"/>
          </a:p>
          <a:p>
            <a:r>
              <a:rPr lang="zh-CN" altLang="en-US"/>
              <a:t>            leftBytesToRead -= curPacketLength;</a:t>
            </a:r>
            <a:endParaRPr lang="zh-CN" altLang="en-US"/>
          </a:p>
          <a:p>
            <a:r>
              <a:rPr lang="zh-CN" altLang="en-US"/>
              <a:t>            cursor += curPacketLength;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436" y="386219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2583815" y="354330"/>
            <a:ext cx="2341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协议转换模块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classdiagram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770" y="1680845"/>
            <a:ext cx="5618480" cy="3906520"/>
          </a:xfrm>
          <a:prstGeom prst="rect">
            <a:avLst/>
          </a:prstGeom>
        </p:spPr>
      </p:pic>
      <p:sp>
        <p:nvSpPr>
          <p:cNvPr id="16" name="圆角矩形标注 15"/>
          <p:cNvSpPr/>
          <p:nvPr/>
        </p:nvSpPr>
        <p:spPr>
          <a:xfrm>
            <a:off x="2843530" y="4499610"/>
            <a:ext cx="1235710" cy="687705"/>
          </a:xfrm>
          <a:prstGeom prst="wedgeRoundRectCallout">
            <a:avLst>
              <a:gd name="adj1" fmla="val 73432"/>
              <a:gd name="adj2" fmla="val 34949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CAE</a:t>
            </a:r>
            <a:r>
              <a:rPr lang="zh-CN" altLang="en-US"/>
              <a:t>指令</a:t>
            </a:r>
            <a:endParaRPr lang="zh-CN" altLang="en-US"/>
          </a:p>
        </p:txBody>
      </p:sp>
      <p:sp>
        <p:nvSpPr>
          <p:cNvPr id="18" name="圆角矩形标注 17"/>
          <p:cNvSpPr/>
          <p:nvPr/>
        </p:nvSpPr>
        <p:spPr>
          <a:xfrm>
            <a:off x="9187180" y="4499610"/>
            <a:ext cx="1543050" cy="687705"/>
          </a:xfrm>
          <a:prstGeom prst="wedgeRoundRectCallout">
            <a:avLst>
              <a:gd name="adj1" fmla="val -68559"/>
              <a:gd name="adj2" fmla="val 38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自定义指令</a:t>
            </a:r>
            <a:endParaRPr lang="zh-CN" altLang="en-US"/>
          </a:p>
        </p:txBody>
      </p:sp>
      <p:sp>
        <p:nvSpPr>
          <p:cNvPr id="19" name="圆角矩形标注 18"/>
          <p:cNvSpPr/>
          <p:nvPr/>
        </p:nvSpPr>
        <p:spPr>
          <a:xfrm>
            <a:off x="7966075" y="3174365"/>
            <a:ext cx="1543050" cy="687705"/>
          </a:xfrm>
          <a:prstGeom prst="wedgeRoundRectCallout">
            <a:avLst>
              <a:gd name="adj1" fmla="val -68559"/>
              <a:gd name="adj2" fmla="val 3808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指令转换器</a:t>
            </a:r>
            <a:endParaRPr lang="zh-CN" altLang="en-US"/>
          </a:p>
          <a:p>
            <a:pPr algn="ctr"/>
            <a:r>
              <a:rPr lang="zh-CN" altLang="en-US"/>
              <a:t>模板类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16" grpId="0" bldLvl="0" animBg="1"/>
      <p:bldP spid="1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436" y="386219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2583815" y="354330"/>
            <a:ext cx="2341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协议转换模块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33285" y="2462530"/>
            <a:ext cx="2912745" cy="230695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message AircraftGcsStatus {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required double x;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required double y;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required double z;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required double roll;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required double pitch;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required double yaw;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69235" y="2185670"/>
            <a:ext cx="2743835" cy="28613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struct PACKET_21H{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UInt32 latitude_msw;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UInt32 latitude_lsw 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UInt32 longitude_msw;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UInt32 longitude_lsw 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SInt32 altitude 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SInt32 roll 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SInt32 pitch ;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SInt32 yaw;</a:t>
            </a:r>
            <a:endParaRPr lang="zh-CN" altLang="en-US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4" name="右箭头 3"/>
          <p:cNvSpPr/>
          <p:nvPr/>
        </p:nvSpPr>
        <p:spPr>
          <a:xfrm>
            <a:off x="5761990" y="3465830"/>
            <a:ext cx="1221740" cy="301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303905" y="1656715"/>
            <a:ext cx="1474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自定义指令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7854315" y="1656715"/>
            <a:ext cx="16706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仿真机指令</a:t>
            </a:r>
            <a:endParaRPr lang="zh-CN" altLang="en-US" sz="2000" b="1"/>
          </a:p>
        </p:txBody>
      </p:sp>
      <p:sp>
        <p:nvSpPr>
          <p:cNvPr id="22" name="文本框 21"/>
          <p:cNvSpPr txBox="1"/>
          <p:nvPr/>
        </p:nvSpPr>
        <p:spPr>
          <a:xfrm>
            <a:off x="2583815" y="1574165"/>
            <a:ext cx="8535670" cy="369252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bool</a:t>
            </a:r>
            <a:r>
              <a:rPr lang="en-US" altLang="zh-CN"/>
              <a:t> </a:t>
            </a:r>
            <a:r>
              <a:rPr lang="zh-CN" altLang="en-US"/>
              <a:t>Convert(SD_PACKET_21H const* inSimPtr, ce::net::AircraftGcsStatus &amp; outFfs)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DecodeUIntToDouble(latitude, inSimPtr−&gt;latitude_msw, inSimPtr−&gt; latitude_lsw );</a:t>
            </a:r>
            <a:endParaRPr lang="zh-CN" altLang="en-US"/>
          </a:p>
          <a:p>
            <a:r>
              <a:rPr lang="zh-CN" altLang="en-US"/>
              <a:t>DecodeUIntToDouble(longitude, inSimPtr−&gt;longitude_msw, inSimPtr−&gt;longitude_lsw);</a:t>
            </a:r>
            <a:endParaRPr lang="zh-CN" altLang="en-US"/>
          </a:p>
          <a:p>
            <a:r>
              <a:rPr lang="zh-CN" altLang="en-US"/>
              <a:t>altitude = DecodeSIntToDouble(inSimPtr−&gt;altitude, HMM_M)</a:t>
            </a:r>
            <a:endParaRPr lang="zh-CN" altLang="en-US"/>
          </a:p>
          <a:p>
            <a:r>
              <a:rPr lang="zh-CN" altLang="en-US"/>
              <a:t>Double3 ecef_pos = WGS84LLA_To_ECEF(longitude, latitude, altitude );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outFfs . set_x (ecef_pos . x );</a:t>
            </a:r>
            <a:r>
              <a:rPr lang="en-US" altLang="zh-CN"/>
              <a:t> </a:t>
            </a:r>
            <a:r>
              <a:rPr lang="zh-CN" altLang="en-US"/>
              <a:t>outFfs . set_y (ecef_pos . y );</a:t>
            </a:r>
            <a:r>
              <a:rPr lang="en-US" altLang="zh-CN"/>
              <a:t> </a:t>
            </a:r>
            <a:r>
              <a:rPr lang="zh-CN" altLang="en-US"/>
              <a:t>outFfs . set_z (ecef_pos . z );</a:t>
            </a:r>
            <a:endParaRPr lang="zh-CN" altLang="en-US"/>
          </a:p>
          <a:p>
            <a:r>
              <a:rPr lang="zh-CN" altLang="en-US"/>
              <a:t>outFfs . set_yaw(DecodeSIntToDouble(inSimPtr−&gt;yaw, REV1_DEG));</a:t>
            </a:r>
            <a:endParaRPr lang="zh-CN" altLang="en-US"/>
          </a:p>
          <a:p>
            <a:r>
              <a:rPr lang="zh-CN" altLang="en-US"/>
              <a:t>outFfs . set_pitch (DecodeSIntToDouble(inSimPtr−&gt;pitch, REV1_DEG));</a:t>
            </a:r>
            <a:endParaRPr lang="zh-CN" altLang="en-US"/>
          </a:p>
          <a:p>
            <a:r>
              <a:rPr lang="zh-CN" altLang="en-US"/>
              <a:t>outFfs . set_roll (DecodeSIntToDouble(inSimPtr−&gt;roll, REV1_DEG) * −1.0);</a:t>
            </a:r>
            <a:endParaRPr lang="zh-CN" altLang="en-US"/>
          </a:p>
          <a:p>
            <a:r>
              <a:rPr lang="zh-CN" altLang="en-US"/>
              <a:t>return true ;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20" grpId="0"/>
      <p:bldP spid="21" grpId="0"/>
      <p:bldP spid="2" grpId="1" animBg="1"/>
      <p:bldP spid="3" grpId="1" animBg="1"/>
      <p:bldP spid="4" grpId="1" animBg="1"/>
      <p:bldP spid="20" grpId="1"/>
      <p:bldP spid="21" grpId="1"/>
      <p:bldP spid="2" grpId="2" animBg="1"/>
      <p:bldP spid="3" grpId="2" animBg="1"/>
      <p:bldP spid="4" grpId="2" animBg="1"/>
      <p:bldP spid="20" grpId="2"/>
      <p:bldP spid="21" grpId="2"/>
      <p:bldP spid="2" grpId="3" animBg="1"/>
      <p:bldP spid="3" grpId="3" animBg="1"/>
      <p:bldP spid="4" grpId="3" animBg="1"/>
      <p:bldP spid="20" grpId="3"/>
      <p:bldP spid="21" grpId="3"/>
      <p:bldP spid="2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436" y="386219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583815" y="354330"/>
            <a:ext cx="4568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生成器侧数据交换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lassdiagram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935" y="1100455"/>
            <a:ext cx="6964045" cy="5114290"/>
          </a:xfrm>
          <a:prstGeom prst="rect">
            <a:avLst/>
          </a:prstGeom>
        </p:spPr>
      </p:pic>
      <p:sp>
        <p:nvSpPr>
          <p:cNvPr id="3" name="圆角矩形标注 2"/>
          <p:cNvSpPr/>
          <p:nvPr/>
        </p:nvSpPr>
        <p:spPr>
          <a:xfrm>
            <a:off x="8280400" y="1100455"/>
            <a:ext cx="1691640" cy="779145"/>
          </a:xfrm>
          <a:prstGeom prst="wedgeRoundRectCallout">
            <a:avLst>
              <a:gd name="adj1" fmla="val -73423"/>
              <a:gd name="adj2" fmla="val 28239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图像生成器</a:t>
            </a:r>
            <a:r>
              <a:rPr lang="zh-CN" altLang="en-US"/>
              <a:t>侧交换</a:t>
            </a:r>
            <a:r>
              <a:rPr lang="zh-CN" altLang="en-US"/>
              <a:t>环境</a:t>
            </a:r>
            <a:endParaRPr lang="zh-CN" altLang="en-US"/>
          </a:p>
        </p:txBody>
      </p:sp>
      <p:sp>
        <p:nvSpPr>
          <p:cNvPr id="16" name="圆角矩形标注 15"/>
          <p:cNvSpPr/>
          <p:nvPr/>
        </p:nvSpPr>
        <p:spPr>
          <a:xfrm>
            <a:off x="2366010" y="2536825"/>
            <a:ext cx="1473835" cy="779145"/>
          </a:xfrm>
          <a:prstGeom prst="wedgeRoundRectCallout">
            <a:avLst>
              <a:gd name="adj1" fmla="val 74429"/>
              <a:gd name="adj2" fmla="val 38182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线程</a:t>
            </a:r>
            <a:r>
              <a:rPr lang="zh-CN" altLang="en-US"/>
              <a:t>实例</a:t>
            </a:r>
            <a:endParaRPr lang="zh-CN" altLang="en-US"/>
          </a:p>
        </p:txBody>
      </p:sp>
      <p:sp>
        <p:nvSpPr>
          <p:cNvPr id="4" name="圆角矩形标注 3"/>
          <p:cNvSpPr/>
          <p:nvPr/>
        </p:nvSpPr>
        <p:spPr>
          <a:xfrm>
            <a:off x="2366010" y="3990340"/>
            <a:ext cx="1473835" cy="779145"/>
          </a:xfrm>
          <a:prstGeom prst="wedgeRoundRectCallout">
            <a:avLst>
              <a:gd name="adj1" fmla="val 74429"/>
              <a:gd name="adj2" fmla="val 38182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指令打包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14" name="圆角矩形标注 13"/>
          <p:cNvSpPr/>
          <p:nvPr/>
        </p:nvSpPr>
        <p:spPr>
          <a:xfrm>
            <a:off x="9729470" y="4100830"/>
            <a:ext cx="1564640" cy="779145"/>
          </a:xfrm>
          <a:prstGeom prst="wedgeRoundRectCallout">
            <a:avLst>
              <a:gd name="adj1" fmla="val -67966"/>
              <a:gd name="adj2" fmla="val 37204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指令分配</a:t>
            </a:r>
            <a:endParaRPr lang="zh-CN" altLang="en-US"/>
          </a:p>
          <a:p>
            <a:pPr algn="ctr"/>
            <a:r>
              <a:rPr lang="zh-CN" altLang="en-US"/>
              <a:t>处理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18" name="圆角矩形标注 17"/>
          <p:cNvSpPr/>
          <p:nvPr/>
        </p:nvSpPr>
        <p:spPr>
          <a:xfrm>
            <a:off x="9839325" y="2649855"/>
            <a:ext cx="1691640" cy="779145"/>
          </a:xfrm>
          <a:prstGeom prst="wedgeRoundRectCallout">
            <a:avLst>
              <a:gd name="adj1" fmla="val -73423"/>
              <a:gd name="adj2" fmla="val 28239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TCP</a:t>
            </a:r>
            <a:r>
              <a:rPr lang="zh-CN" altLang="en-US"/>
              <a:t>通信</a:t>
            </a:r>
            <a:r>
              <a:rPr lang="zh-CN" altLang="en-US"/>
              <a:t>环境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8" grpId="0" animBg="1"/>
      <p:bldP spid="4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436" y="386219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583815" y="354330"/>
            <a:ext cx="4568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生成器侧数据交换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3815" y="1305560"/>
            <a:ext cx="923671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int IGClient::Read()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uint32_t size;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 b="1">
                <a:solidFill>
                  <a:srgbClr val="6C106A"/>
                </a:solidFill>
                <a:sym typeface="+mn-ea"/>
              </a:rPr>
              <a:t>const char* </a:t>
            </a:r>
            <a:r>
              <a:rPr lang="zh-CN" altLang="en-US" b="1">
                <a:solidFill>
                  <a:srgbClr val="6C106A"/>
                </a:solidFill>
              </a:rPr>
              <a:t>msg = tbuspp_queue_peek(in_queue_, &amp;size, &amp;desc);</a:t>
            </a:r>
            <a:endParaRPr lang="zh-CN" altLang="en-US" b="1">
              <a:solidFill>
                <a:srgbClr val="6C106A"/>
              </a:solidFill>
            </a:endParaRPr>
          </a:p>
          <a:p>
            <a:endParaRPr lang="zh-CN" altLang="en-US" b="1">
              <a:solidFill>
                <a:srgbClr val="6C106A"/>
              </a:solidFill>
            </a:endParaRPr>
          </a:p>
          <a:p>
            <a:r>
              <a:rPr lang="zh-CN" altLang="en-US"/>
              <a:t>    FFSFrame packets;</a:t>
            </a:r>
            <a:endParaRPr lang="zh-CN" altLang="en-US"/>
          </a:p>
          <a:p>
            <a:r>
              <a:rPr lang="zh-CN" altLang="en-US"/>
              <a:t>    packets.ParseFromArray(msg, size);</a:t>
            </a:r>
            <a:endParaRPr lang="zh-CN" altLang="en-US"/>
          </a:p>
          <a:p>
            <a:r>
              <a:rPr lang="zh-CN" altLang="en-US"/>
              <a:t>    for(packet in packets){</a:t>
            </a:r>
            <a:endParaRPr lang="zh-CN" altLang="en-US"/>
          </a:p>
          <a:p>
            <a:r>
              <a:rPr lang="zh-CN" altLang="en-US"/>
              <a:t>       </a:t>
            </a:r>
            <a:r>
              <a:rPr lang="zh-CN" altLang="en-US" b="1">
                <a:solidFill>
                  <a:srgbClr val="6C106A"/>
                </a:solidFill>
              </a:rPr>
              <a:t>  circular_queue_.push(packet);</a:t>
            </a:r>
            <a:endParaRPr lang="zh-CN" altLang="en-US" b="1">
              <a:solidFill>
                <a:srgbClr val="6C106A"/>
              </a:solidFill>
            </a:endParaRPr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tbuspp_queue_pop(in_queue_);</a:t>
            </a:r>
            <a:endParaRPr lang="zh-CN" altLang="en-US"/>
          </a:p>
          <a:p>
            <a:r>
              <a:rPr lang="zh-CN" altLang="en-US"/>
              <a:t>    return 0;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555240" y="1305560"/>
            <a:ext cx="926528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void OnHandleTbusppPacket(const TbusHandler&amp; handler)</a:t>
            </a:r>
            <a:endParaRPr lang="zh-CN" altLang="en-US"/>
          </a:p>
          <a:p>
            <a:r>
              <a:rPr lang="zh-CN" altLang="en-US">
                <a:sym typeface="+mn-ea"/>
              </a:rPr>
              <a:t>{</a:t>
            </a:r>
            <a:endParaRPr lang="zh-CN" altLang="en-US"/>
          </a:p>
          <a:p>
            <a:r>
              <a:rPr lang="zh-CN" altLang="en-US">
                <a:sym typeface="+mn-ea"/>
              </a:rPr>
              <a:t>       FFSPacket packet;</a:t>
            </a:r>
            <a:endParaRPr lang="zh-CN" altLang="en-US"/>
          </a:p>
          <a:p>
            <a:r>
              <a:rPr lang="zh-CN" altLang="en-US">
                <a:sym typeface="+mn-ea"/>
              </a:rPr>
              <a:t>       while (circular_queue_.try_pop(packet))</a:t>
            </a:r>
            <a:endParaRPr lang="zh-CN" altLang="en-US"/>
          </a:p>
          <a:p>
            <a:r>
              <a:rPr lang="zh-CN" altLang="en-US">
                <a:sym typeface="+mn-ea"/>
              </a:rPr>
              <a:t>   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</a:t>
            </a:r>
            <a:r>
              <a:rPr lang="zh-CN" altLang="en-US" b="1">
                <a:solidFill>
                  <a:srgbClr val="6C106A"/>
                </a:solidFill>
                <a:sym typeface="+mn-ea"/>
              </a:rPr>
              <a:t> auto opCode = packet.get_opCode();</a:t>
            </a:r>
            <a:endParaRPr lang="zh-CN" altLang="en-US" b="1">
              <a:solidFill>
                <a:srgbClr val="6C106A"/>
              </a:solidFill>
            </a:endParaRPr>
          </a:p>
          <a:p>
            <a:r>
              <a:rPr lang="zh-CN" altLang="en-US">
                <a:sym typeface="+mn-ea"/>
              </a:rPr>
              <a:t>            if (mFfsPacketHandlerMap.find(opCode) == mFfsPacketHandlerMap.end())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LOG_ERROR("No handler found with opcode {} from {}!", opCode，sourceStr);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return;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</a:t>
            </a:r>
            <a:r>
              <a:rPr lang="zh-CN" altLang="en-US" b="1">
                <a:solidFill>
                  <a:srgbClr val="6C106A"/>
                </a:solidFill>
                <a:sym typeface="+mn-ea"/>
              </a:rPr>
              <a:t> auto&amp; handler = mFfsPacketHandlerMap[opCode];</a:t>
            </a:r>
            <a:endParaRPr lang="zh-CN" altLang="en-US" b="1">
              <a:solidFill>
                <a:srgbClr val="6C106A"/>
              </a:solidFill>
            </a:endParaRPr>
          </a:p>
          <a:p>
            <a:r>
              <a:rPr lang="zh-CN" altLang="en-US">
                <a:sym typeface="+mn-ea"/>
              </a:rPr>
              <a:t>            handler-&gt;OnExecuted(data, size, source, destination, mGameWorld, engineFrameCount);</a:t>
            </a:r>
            <a:endParaRPr lang="zh-CN" altLang="en-US"/>
          </a:p>
          <a:p>
            <a:r>
              <a:rPr lang="zh-CN" altLang="en-US">
                <a:sym typeface="+mn-ea"/>
              </a:rPr>
              <a:t>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   return 0;</a:t>
            </a:r>
            <a:endParaRPr lang="zh-CN" altLang="en-US"/>
          </a:p>
          <a:p>
            <a:r>
              <a:rPr lang="zh-CN" altLang="en-US">
                <a:sym typeface="+mn-ea"/>
              </a:rPr>
              <a:t> }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69517" y="391959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750" y="4814570"/>
            <a:ext cx="1826260" cy="860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430145" y="354330"/>
            <a:ext cx="231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表格 17"/>
          <p:cNvGraphicFramePr/>
          <p:nvPr>
            <p:custDataLst>
              <p:tags r:id="rId6"/>
            </p:custDataLst>
          </p:nvPr>
        </p:nvGraphicFramePr>
        <p:xfrm>
          <a:off x="2797810" y="3769995"/>
          <a:ext cx="7663815" cy="2680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55"/>
                <a:gridCol w="5445760"/>
              </a:tblGrid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TC1</a:t>
                      </a:r>
                      <a:endParaRPr lang="en-US" altLang="zh-CN"/>
                    </a:p>
                  </a:txBody>
                  <a:tcPr/>
                </a:tc>
              </a:tr>
              <a:tr h="372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测试</a:t>
                      </a: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仿真机 21H 指令控制测试。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待测功能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图像生成器能接收并使用转换后的 21H 指令。</a:t>
                      </a:r>
                      <a:endParaRPr lang="zh-C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测试步骤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1. 飞行员通过操纵杆让飞机运动。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2. 仿真机生成 21H 指令。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3. 虚拟仿真机转换其为自定义指令。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4. 图像生成器收到指令分配给对应处理逻辑。</a:t>
                      </a:r>
                      <a:endParaRPr lang="zh-CN" altLang="en-US"/>
                    </a:p>
                  </a:txBody>
                  <a:tcPr/>
                </a:tc>
              </a:tr>
              <a:tr h="372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预期结果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投影画面中的飞机按飞行员的操作运动。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图片 18" descr="testenv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420" y="947420"/>
            <a:ext cx="6826250" cy="2599055"/>
          </a:xfrm>
          <a:prstGeom prst="rect">
            <a:avLst/>
          </a:prstGeom>
        </p:spPr>
      </p:pic>
      <p:pic>
        <p:nvPicPr>
          <p:cNvPr id="21" name="图片 20" descr="tod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2265" y="3617595"/>
            <a:ext cx="6607175" cy="2980690"/>
          </a:xfrm>
          <a:prstGeom prst="rect">
            <a:avLst/>
          </a:prstGeom>
        </p:spPr>
      </p:pic>
      <p:pic>
        <p:nvPicPr>
          <p:cNvPr id="24" name="图片 23" descr="lighttest"/>
          <p:cNvPicPr>
            <a:picLocks noChangeAspect="1"/>
          </p:cNvPicPr>
          <p:nvPr/>
        </p:nvPicPr>
        <p:blipFill>
          <a:blip r:embed="rId9"/>
          <a:srcRect t="9583" r="10"/>
          <a:stretch>
            <a:fillRect/>
          </a:stretch>
        </p:blipFill>
        <p:spPr>
          <a:xfrm>
            <a:off x="2882265" y="3617595"/>
            <a:ext cx="6818630" cy="2943225"/>
          </a:xfrm>
          <a:prstGeom prst="rect">
            <a:avLst/>
          </a:prstGeom>
        </p:spPr>
      </p:pic>
      <p:pic>
        <p:nvPicPr>
          <p:cNvPr id="28" name="图片 27" descr="snow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265" y="3617595"/>
            <a:ext cx="6560185" cy="305498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794240" y="3617595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位置设定</a:t>
            </a:r>
            <a:endParaRPr lang="zh-CN" altLang="en-US" sz="2800" b="1"/>
          </a:p>
        </p:txBody>
      </p:sp>
      <p:sp>
        <p:nvSpPr>
          <p:cNvPr id="30" name="文本框 29"/>
          <p:cNvSpPr txBox="1"/>
          <p:nvPr/>
        </p:nvSpPr>
        <p:spPr>
          <a:xfrm>
            <a:off x="9794240" y="4700270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灯光</a:t>
            </a:r>
            <a:r>
              <a:rPr lang="zh-CN" altLang="en-US" sz="2800" b="1"/>
              <a:t>控制</a:t>
            </a:r>
            <a:endParaRPr lang="zh-CN" altLang="en-US" sz="2800" b="1"/>
          </a:p>
        </p:txBody>
      </p:sp>
      <p:sp>
        <p:nvSpPr>
          <p:cNvPr id="31" name="文本框 30"/>
          <p:cNvSpPr txBox="1"/>
          <p:nvPr/>
        </p:nvSpPr>
        <p:spPr>
          <a:xfrm>
            <a:off x="9794240" y="5782310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天气</a:t>
            </a:r>
            <a:r>
              <a:rPr lang="zh-CN" altLang="en-US" sz="2800" b="1"/>
              <a:t>变换</a:t>
            </a:r>
            <a:endParaRPr lang="zh-CN" altLang="en-US" sz="2800" b="1"/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  <p:bldP spid="30" grpId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69517" y="391959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750" y="4814570"/>
            <a:ext cx="1826260" cy="860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430145" y="354330"/>
            <a:ext cx="231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tearmark"/>
          <p:cNvPicPr>
            <a:picLocks noChangeAspect="1"/>
          </p:cNvPicPr>
          <p:nvPr/>
        </p:nvPicPr>
        <p:blipFill>
          <a:blip r:embed="rId6"/>
          <a:srcRect r="52599"/>
          <a:stretch>
            <a:fillRect/>
          </a:stretch>
        </p:blipFill>
        <p:spPr>
          <a:xfrm>
            <a:off x="2583815" y="1216025"/>
            <a:ext cx="5374640" cy="45643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5660" y="1277620"/>
            <a:ext cx="2898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投影交汇处存在左右两侧画面撕裂现象。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单个画面会有跳帧</a:t>
            </a:r>
            <a:r>
              <a:rPr lang="zh-CN" altLang="en-US"/>
              <a:t>现象。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455660" y="2814320"/>
            <a:ext cx="2898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原因：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指令不能同时到达多个图像</a:t>
            </a:r>
            <a:r>
              <a:rPr lang="zh-CN" altLang="en-US"/>
              <a:t>生成器。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虚拟仿真机接收指令频率</a:t>
            </a:r>
            <a:r>
              <a:rPr lang="zh-CN" altLang="en-US"/>
              <a:t>不稳定。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5660" y="4429125"/>
            <a:ext cx="2898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方案：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引入网络帧缓冲机制，多台图像生成器等待一段时间后再同时</a:t>
            </a:r>
            <a:r>
              <a:rPr lang="zh-CN" altLang="en-US"/>
              <a:t>运行。</a:t>
            </a:r>
            <a:endParaRPr lang="zh-CN" altLang="en-US"/>
          </a:p>
        </p:txBody>
      </p:sp>
      <p:pic>
        <p:nvPicPr>
          <p:cNvPr id="14" name="图片 13" descr="framebuffe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8195" y="2188210"/>
            <a:ext cx="6269990" cy="28562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69517" y="391959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750" y="4814570"/>
            <a:ext cx="1826260" cy="860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430145" y="354330"/>
            <a:ext cx="231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jitter"/>
          <p:cNvPicPr>
            <a:picLocks noChangeAspect="1"/>
          </p:cNvPicPr>
          <p:nvPr/>
        </p:nvPicPr>
        <p:blipFill>
          <a:blip r:embed="rId6"/>
          <a:srcRect l="42986" t="433"/>
          <a:stretch>
            <a:fillRect/>
          </a:stretch>
        </p:blipFill>
        <p:spPr>
          <a:xfrm>
            <a:off x="2661285" y="1270635"/>
            <a:ext cx="5166995" cy="469963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8455660" y="1277620"/>
            <a:ext cx="2898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投影交汇处存在波纹状抖动</a:t>
            </a:r>
            <a:r>
              <a:rPr lang="zh-CN" altLang="en-US"/>
              <a:t>现象。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455660" y="2624455"/>
            <a:ext cx="2898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原因：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多个投影仪同一帧内容的刷新时刻不同，</a:t>
            </a:r>
            <a:r>
              <a:rPr lang="zh-CN" altLang="en-US"/>
              <a:t>导致一帧时间以内的图像不一致</a:t>
            </a:r>
            <a:r>
              <a:rPr lang="zh-CN" altLang="en-US"/>
              <a:t>性。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8455660" y="4429125"/>
            <a:ext cx="2898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方案：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利用每帧应开始时间与实际开始时间进行插值，平滑多图像间的</a:t>
            </a:r>
            <a:r>
              <a:rPr lang="zh-CN" altLang="en-US"/>
              <a:t>差异。</a:t>
            </a:r>
            <a:endParaRPr lang="zh-CN" altLang="en-US"/>
          </a:p>
        </p:txBody>
      </p:sp>
      <p:pic>
        <p:nvPicPr>
          <p:cNvPr id="14" name="图片 13" descr="lerp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815" y="2199640"/>
            <a:ext cx="5605145" cy="258762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69517" y="391959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48224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750" y="5634990"/>
            <a:ext cx="1826260" cy="860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63686" y="4695956"/>
            <a:ext cx="8897739" cy="1614114"/>
            <a:chOff x="3860318" y="1365618"/>
            <a:chExt cx="6194425" cy="1293813"/>
          </a:xfrm>
        </p:grpSpPr>
        <p:sp>
          <p:nvSpPr>
            <p:cNvPr id="14" name="Rectangle 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860318" y="1365618"/>
              <a:ext cx="6194425" cy="1293813"/>
            </a:xfrm>
            <a:prstGeom prst="rect">
              <a:avLst/>
            </a:prstGeom>
            <a:solidFill>
              <a:srgbClr val="D5B9D2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>
              <p:custDataLst>
                <p:tags r:id="rId3"/>
              </p:custDataLst>
            </p:nvPr>
          </p:nvSpPr>
          <p:spPr>
            <a:xfrm>
              <a:off x="4077376" y="1596700"/>
              <a:ext cx="5760667" cy="9538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 fontAlgn="auto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进口仿真机协议的解析极其繁琐，期待</a:t>
              </a: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与国产 FFS 厂商通力合作。</a:t>
              </a:r>
              <a:endPara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视景系统</a:t>
              </a: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距离训练模拟机的</a:t>
              </a: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验收标准任重道远。</a:t>
              </a:r>
              <a:endPara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5750" indent="-285750" fontAlgn="auto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基于腾讯自研游戏引擎搭建，渲染效果及稳定性需逐步完善。</a:t>
              </a:r>
              <a:endPara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indent="0" fontAlgn="auto">
                <a:lnSpc>
                  <a:spcPts val="2560"/>
                </a:lnSpc>
                <a:buFont typeface="Arial" panose="020B0604020202020204" pitchFamily="34" charset="0"/>
                <a:buNone/>
              </a:pPr>
              <a:endPara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864003" y="1509759"/>
            <a:ext cx="8893175" cy="2409825"/>
            <a:chOff x="3860318" y="4864468"/>
            <a:chExt cx="6194563" cy="2409825"/>
          </a:xfrm>
        </p:grpSpPr>
        <p:sp>
          <p:nvSpPr>
            <p:cNvPr id="21" name="Rectangle 1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60318" y="4864468"/>
              <a:ext cx="6194563" cy="2409825"/>
            </a:xfrm>
            <a:prstGeom prst="rect">
              <a:avLst/>
            </a:prstGeom>
            <a:solidFill>
              <a:srgbClr val="9C5A99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TextBox 21"/>
            <p:cNvSpPr txBox="1"/>
            <p:nvPr>
              <p:custDataLst>
                <p:tags r:id="rId5"/>
              </p:custDataLst>
            </p:nvPr>
          </p:nvSpPr>
          <p:spPr>
            <a:xfrm>
              <a:off x="4047415" y="5171808"/>
              <a:ext cx="5895561" cy="188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本文设计了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FFS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视景系统中建立仿真机与图像生成器联系的数据交换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子系统。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仿真机侧主要实现网络协议栈，负责解析和生成仿真机的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数据帧。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数据转换部分实现仿真机厂商指令与自定义指令的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映射。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图像生成器侧实现自定义指令的粘合与拆分，使用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ProtoBuffer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提升序列化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初步测试后引入网络帧缓冲和数据平滑机制，缓解画面撕裂和抖动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21855" y="4443860"/>
            <a:ext cx="3581400" cy="429895"/>
            <a:chOff x="5166830" y="1159243"/>
            <a:chExt cx="3581400" cy="429895"/>
          </a:xfrm>
        </p:grpSpPr>
        <p:sp>
          <p:nvSpPr>
            <p:cNvPr id="29" name="Rectangle 1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166830" y="1159243"/>
              <a:ext cx="3581400" cy="422275"/>
            </a:xfrm>
            <a:prstGeom prst="rect">
              <a:avLst/>
            </a:prstGeom>
            <a:solidFill>
              <a:srgbClr val="EBEAE2"/>
            </a:solidFill>
            <a:ln w="19050" cap="flat">
              <a:solidFill>
                <a:srgbClr val="D5B9D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TextBox 16"/>
            <p:cNvSpPr txBox="1"/>
            <p:nvPr>
              <p:custDataLst>
                <p:tags r:id="rId7"/>
              </p:custDataLst>
            </p:nvPr>
          </p:nvSpPr>
          <p:spPr>
            <a:xfrm>
              <a:off x="5403507" y="1159243"/>
              <a:ext cx="3344722" cy="429895"/>
            </a:xfrm>
            <a:prstGeom prst="rect">
              <a:avLst/>
            </a:prstGeom>
            <a:noFill/>
            <a:ln>
              <a:solidFill>
                <a:srgbClr val="D5B9D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 smtClean="0">
                  <a:solidFill>
                    <a:srgbClr val="756271"/>
                  </a:solidFill>
                  <a:latin typeface="+mj-ea"/>
                  <a:ea typeface="+mj-ea"/>
                </a:rPr>
                <a:t>工作</a:t>
              </a:r>
              <a:r>
                <a:rPr lang="zh-CN" altLang="en-US" sz="2200" b="1" dirty="0" smtClean="0">
                  <a:solidFill>
                    <a:srgbClr val="756271"/>
                  </a:solidFill>
                  <a:latin typeface="+mj-ea"/>
                  <a:ea typeface="+mj-ea"/>
                </a:rPr>
                <a:t>展望</a:t>
              </a:r>
              <a:endParaRPr lang="zh-CN" altLang="en-US" sz="2200" b="1" dirty="0" smtClean="0">
                <a:solidFill>
                  <a:srgbClr val="75627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517410" y="1303384"/>
            <a:ext cx="3581400" cy="432991"/>
            <a:chOff x="5166830" y="4658093"/>
            <a:chExt cx="3581400" cy="432991"/>
          </a:xfrm>
        </p:grpSpPr>
        <p:sp>
          <p:nvSpPr>
            <p:cNvPr id="33" name="Rectangle 15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166830" y="4658093"/>
              <a:ext cx="3581400" cy="423863"/>
            </a:xfrm>
            <a:prstGeom prst="rect">
              <a:avLst/>
            </a:prstGeom>
            <a:solidFill>
              <a:srgbClr val="EBEAE2"/>
            </a:solidFill>
            <a:ln w="19050" cap="flat">
              <a:solidFill>
                <a:srgbClr val="9C5A99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TextBox 20"/>
            <p:cNvSpPr txBox="1"/>
            <p:nvPr>
              <p:custDataLst>
                <p:tags r:id="rId9"/>
              </p:custDataLst>
            </p:nvPr>
          </p:nvSpPr>
          <p:spPr>
            <a:xfrm>
              <a:off x="5403507" y="4661189"/>
              <a:ext cx="3344722" cy="429895"/>
            </a:xfrm>
            <a:prstGeom prst="rect">
              <a:avLst/>
            </a:prstGeom>
            <a:noFill/>
            <a:ln>
              <a:solidFill>
                <a:srgbClr val="9C5A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 smtClean="0">
                  <a:solidFill>
                    <a:srgbClr val="756271"/>
                  </a:solidFill>
                  <a:latin typeface="+mj-ea"/>
                  <a:sym typeface="+mn-ea"/>
                </a:rPr>
                <a:t>工作总结</a:t>
              </a:r>
              <a:endParaRPr lang="zh-CN" altLang="en-US" sz="2200" b="1" dirty="0" smtClean="0">
                <a:solidFill>
                  <a:srgbClr val="756271"/>
                </a:solidFill>
                <a:latin typeface="+mj-ea"/>
              </a:endParaRPr>
            </a:p>
          </p:txBody>
        </p:sp>
      </p:grpSp>
      <p:pic>
        <p:nvPicPr>
          <p:cNvPr id="38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2583815" y="361315"/>
            <a:ext cx="2284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-2562677" y="2472271"/>
            <a:ext cx="7126517" cy="2001162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0471" y="2057079"/>
            <a:ext cx="8002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4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717802" y="1934156"/>
            <a:ext cx="4401820" cy="781050"/>
            <a:chOff x="-152365" y="3261371"/>
            <a:chExt cx="3240360" cy="639812"/>
          </a:xfrm>
        </p:grpSpPr>
        <p:sp>
          <p:nvSpPr>
            <p:cNvPr id="26" name="矩形 25"/>
            <p:cNvSpPr/>
            <p:nvPr>
              <p:custDataLst>
                <p:tags r:id="rId1"/>
              </p:custDataLst>
            </p:nvPr>
          </p:nvSpPr>
          <p:spPr>
            <a:xfrm>
              <a:off x="-152365" y="3271846"/>
              <a:ext cx="612328" cy="612328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>
              <p:custDataLst>
                <p:tags r:id="rId2"/>
              </p:custDataLst>
            </p:nvPr>
          </p:nvSpPr>
          <p:spPr>
            <a:xfrm>
              <a:off x="-100983" y="3354755"/>
              <a:ext cx="632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3"/>
              </p:custDataLst>
            </p:nvPr>
          </p:nvSpPr>
          <p:spPr>
            <a:xfrm>
              <a:off x="459963" y="3261371"/>
              <a:ext cx="2628032" cy="639812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4"/>
              </p:custDataLst>
            </p:nvPr>
          </p:nvSpPr>
          <p:spPr>
            <a:xfrm>
              <a:off x="719244" y="3367529"/>
              <a:ext cx="2340192" cy="428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28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rot="0">
            <a:off x="7559740" y="1934054"/>
            <a:ext cx="4401820" cy="781050"/>
            <a:chOff x="3411984" y="2372384"/>
            <a:chExt cx="3240360" cy="639812"/>
          </a:xfrm>
        </p:grpSpPr>
        <p:sp>
          <p:nvSpPr>
            <p:cNvPr id="24" name="矩形 23"/>
            <p:cNvSpPr/>
            <p:nvPr>
              <p:custDataLst>
                <p:tags r:id="rId5"/>
              </p:custDataLst>
            </p:nvPr>
          </p:nvSpPr>
          <p:spPr>
            <a:xfrm>
              <a:off x="3988048" y="2372384"/>
              <a:ext cx="2664296" cy="639812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4283593" y="2480169"/>
              <a:ext cx="2340192" cy="427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</a:t>
              </a:r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7"/>
              </p:custDataLst>
            </p:nvPr>
          </p:nvSpPr>
          <p:spPr>
            <a:xfrm>
              <a:off x="3411984" y="2372384"/>
              <a:ext cx="612328" cy="612328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3463365" y="2456179"/>
              <a:ext cx="632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0">
            <a:off x="2717803" y="3032428"/>
            <a:ext cx="4918075" cy="781050"/>
            <a:chOff x="-152302" y="2370159"/>
            <a:chExt cx="3620245" cy="639812"/>
          </a:xfrm>
        </p:grpSpPr>
        <p:sp>
          <p:nvSpPr>
            <p:cNvPr id="20" name="矩形 19"/>
            <p:cNvSpPr/>
            <p:nvPr>
              <p:custDataLst>
                <p:tags r:id="rId9"/>
              </p:custDataLst>
            </p:nvPr>
          </p:nvSpPr>
          <p:spPr>
            <a:xfrm>
              <a:off x="423762" y="2370159"/>
              <a:ext cx="2664296" cy="639812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>
              <p:custDataLst>
                <p:tags r:id="rId10"/>
              </p:custDataLst>
            </p:nvPr>
          </p:nvSpPr>
          <p:spPr>
            <a:xfrm>
              <a:off x="719307" y="2465243"/>
              <a:ext cx="2748636" cy="42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需求分析与设计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1"/>
              </p:custDataLst>
            </p:nvPr>
          </p:nvSpPr>
          <p:spPr>
            <a:xfrm>
              <a:off x="-152302" y="2370159"/>
              <a:ext cx="612328" cy="612328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12"/>
              </p:custDataLst>
            </p:nvPr>
          </p:nvSpPr>
          <p:spPr>
            <a:xfrm>
              <a:off x="-100922" y="2440554"/>
              <a:ext cx="632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559675" y="3032125"/>
            <a:ext cx="4401820" cy="781050"/>
            <a:chOff x="11905" y="4775"/>
            <a:chExt cx="6932" cy="1230"/>
          </a:xfrm>
        </p:grpSpPr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>
              <a:off x="13137" y="4775"/>
              <a:ext cx="5700" cy="1230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14"/>
              </p:custDataLst>
            </p:nvPr>
          </p:nvSpPr>
          <p:spPr>
            <a:xfrm>
              <a:off x="13770" y="4975"/>
              <a:ext cx="5006" cy="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5"/>
              </p:custDataLst>
            </p:nvPr>
          </p:nvSpPr>
          <p:spPr>
            <a:xfrm>
              <a:off x="11905" y="4775"/>
              <a:ext cx="1310" cy="1177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2015" y="4957"/>
              <a:ext cx="1354" cy="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3500122" y="4130093"/>
            <a:ext cx="3619500" cy="781050"/>
          </a:xfrm>
          <a:prstGeom prst="rect">
            <a:avLst/>
          </a:prstGeom>
          <a:solidFill>
            <a:srgbClr val="EFE6F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18"/>
            </p:custDataLst>
          </p:nvPr>
        </p:nvSpPr>
        <p:spPr>
          <a:xfrm>
            <a:off x="3879852" y="4259633"/>
            <a:ext cx="3178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80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19"/>
            </p:custDataLst>
          </p:nvPr>
        </p:nvSpPr>
        <p:spPr>
          <a:xfrm>
            <a:off x="2717802" y="4130093"/>
            <a:ext cx="831850" cy="747395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20"/>
            </p:custDataLst>
          </p:nvPr>
        </p:nvSpPr>
        <p:spPr>
          <a:xfrm>
            <a:off x="2787652" y="4245028"/>
            <a:ext cx="859790" cy="63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559675" y="4130040"/>
            <a:ext cx="4401820" cy="781050"/>
            <a:chOff x="11905" y="6504"/>
            <a:chExt cx="6932" cy="1230"/>
          </a:xfrm>
        </p:grpSpPr>
        <p:sp>
          <p:nvSpPr>
            <p:cNvPr id="10" name="矩形 9"/>
            <p:cNvSpPr/>
            <p:nvPr>
              <p:custDataLst>
                <p:tags r:id="rId21"/>
              </p:custDataLst>
            </p:nvPr>
          </p:nvSpPr>
          <p:spPr>
            <a:xfrm>
              <a:off x="13137" y="6504"/>
              <a:ext cx="5700" cy="1230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22"/>
              </p:custDataLst>
            </p:nvPr>
          </p:nvSpPr>
          <p:spPr>
            <a:xfrm>
              <a:off x="13770" y="6704"/>
              <a:ext cx="5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</a:t>
              </a:r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23"/>
              </p:custDataLst>
            </p:nvPr>
          </p:nvSpPr>
          <p:spPr>
            <a:xfrm>
              <a:off x="11905" y="6504"/>
              <a:ext cx="1310" cy="1177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24"/>
              </p:custDataLst>
            </p:nvPr>
          </p:nvSpPr>
          <p:spPr>
            <a:xfrm>
              <a:off x="12015" y="6686"/>
              <a:ext cx="1354" cy="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168035"/>
            <a:ext cx="12192000" cy="225429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5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 </a:t>
            </a:r>
            <a:r>
              <a:rPr lang="zh-CN" altLang="en-US"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感谢老师的指导！</a:t>
            </a:r>
            <a:endParaRPr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568598"/>
            <a:ext cx="12192000" cy="96026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8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9183414" y="585098"/>
            <a:ext cx="2412124" cy="30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8179994" y="3839033"/>
            <a:ext cx="44189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4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40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95300" y="4069865"/>
          <a:ext cx="4470400" cy="2301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/>
                <a:gridCol w="2235200"/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答辩人：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陈氢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MF21320019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指导老师：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冯桂焕副教授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答辩时间：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2023.05.22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69479" y="1075765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58721" y="3052059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657475" y="354330"/>
            <a:ext cx="3865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全动飞行模拟视景系统</a:t>
            </a:r>
            <a:endParaRPr lang="zh-CN" altLang="en-US" sz="28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 descr="e7d195523061f1c07fd8f66221987bc4ccea06fdc33100611276D92104540FBA51343D7ECBB95D4B1A843BC32ED400C0EC0DA4D92565C8B84C86C35D1997A72D2A3E0514EE05390BB3CDB5ACD69E7903ADC2FA5CB458E35F33ED38367B6406BCD008AAB6E2EABE1ED0037F55B3204D3DFC8F652449DCE05C5E74E9B8FEA3FD6C8B7A89B78EF9542E"/>
          <p:cNvSpPr/>
          <p:nvPr/>
        </p:nvSpPr>
        <p:spPr>
          <a:xfrm>
            <a:off x="2890520" y="1232535"/>
            <a:ext cx="3796030" cy="1282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3000"/>
              </a:lnSpc>
              <a:spcAft>
                <a:spcPts val="5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飞行员</a:t>
            </a:r>
            <a:r>
              <a:rPr lang="zh-CN" altLang="en-US" sz="2000" b="1" dirty="0">
                <a:solidFill>
                  <a:srgbClr val="6C1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必备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日常训练项目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各型号飞机</a:t>
            </a:r>
            <a:r>
              <a:rPr lang="zh-CN" altLang="en-US" sz="2000" b="1" dirty="0">
                <a:solidFill>
                  <a:srgbClr val="6C1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有对应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模拟机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121650" y="4086225"/>
            <a:ext cx="3474085" cy="1811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提供能搭载于训练用模拟机上的视景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全动飞行模拟机的国产化的重要组成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121650" y="1323975"/>
            <a:ext cx="1715135" cy="352425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现存问题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 descr="e7d195523061f1c07fd8f66221987bc4ccea06fdc33100611276D92104540FBA51343D7ECBB95D4B1A843BC32ED400C0EC0DA4D92565C8B84C86C35D1997A72D2A3E0514EE05390BB3CDB5ACD69E7903ADC2FA5CB458E35F33ED38367B6406BCD008AAB6E2EABE1ED0037F55B3204D3DFC8F652449DCE05C5E74E9B8FEA3FD6C8B7A89B78EF9542E"/>
          <p:cNvSpPr/>
          <p:nvPr/>
        </p:nvSpPr>
        <p:spPr>
          <a:xfrm>
            <a:off x="8121650" y="1803400"/>
            <a:ext cx="3474720" cy="1602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设备全部依赖进口，</a:t>
            </a:r>
            <a:r>
              <a:rPr lang="zh-CN" altLang="en-US" sz="2000" dirty="0">
                <a:solidFill>
                  <a:srgbClr val="6C1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成本高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风险高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国产大飞机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C919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已经问世，对应模拟机仍需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进口。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121650" y="3659505"/>
            <a:ext cx="1715135" cy="352425"/>
          </a:xfrm>
          <a:prstGeom prst="rect">
            <a:avLst/>
          </a:prstGeom>
          <a:solidFill>
            <a:srgbClr val="756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simstru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310" y="2670175"/>
            <a:ext cx="5754370" cy="3489960"/>
          </a:xfrm>
          <a:prstGeom prst="rect">
            <a:avLst/>
          </a:prstGeom>
        </p:spPr>
      </p:pic>
      <p:pic>
        <p:nvPicPr>
          <p:cNvPr id="3" name="图片 2" descr="simulator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96440" y="2670175"/>
            <a:ext cx="5954395" cy="396811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1996440" y="2670175"/>
            <a:ext cx="6042025" cy="38963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3" grpId="0" bldLvl="0" animBg="1"/>
      <p:bldP spid="24" grpId="0"/>
      <p:bldP spid="28" grpId="0" bldLvl="0" animBg="1"/>
      <p:bldP spid="68" grpId="1"/>
      <p:bldP spid="23" grpId="1" animBg="1"/>
      <p:bldP spid="24" grpId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69479" y="1075765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58721" y="3052059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2657475" y="354330"/>
            <a:ext cx="2769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数据交换</a:t>
            </a:r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  <a:endParaRPr lang="zh-CN" altLang="en-US" sz="28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3365500" y="2380615"/>
            <a:ext cx="2753360" cy="1377950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CAE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7936230" y="2380615"/>
            <a:ext cx="2753360" cy="1377950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视景系统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>
            <p:custDataLst>
              <p:tags r:id="rId7"/>
            </p:custDataLst>
          </p:nvPr>
        </p:nvSpPr>
        <p:spPr>
          <a:xfrm>
            <a:off x="6411595" y="2657475"/>
            <a:ext cx="1232535" cy="264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>
            <p:custDataLst>
              <p:tags r:id="rId8"/>
            </p:custDataLst>
          </p:nvPr>
        </p:nvSpPr>
        <p:spPr>
          <a:xfrm rot="10800000">
            <a:off x="6410960" y="3171190"/>
            <a:ext cx="1232535" cy="264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标注 19"/>
          <p:cNvSpPr/>
          <p:nvPr>
            <p:custDataLst>
              <p:tags r:id="rId9"/>
            </p:custDataLst>
          </p:nvPr>
        </p:nvSpPr>
        <p:spPr>
          <a:xfrm>
            <a:off x="5768340" y="1390015"/>
            <a:ext cx="2237105" cy="807085"/>
          </a:xfrm>
          <a:prstGeom prst="wedgeRoundRectCallout">
            <a:avLst>
              <a:gd name="adj1" fmla="val -12289"/>
              <a:gd name="adj2" fmla="val 88300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飞机位置、飞行姿态、灯光、天气</a:t>
            </a:r>
            <a:r>
              <a:rPr lang="en-US" altLang="zh-CN" sz="1600">
                <a:solidFill>
                  <a:schemeClr val="tx1"/>
                </a:solidFill>
              </a:rPr>
              <a:t>......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21" name="圆角矩形标注 20"/>
          <p:cNvSpPr/>
          <p:nvPr>
            <p:custDataLst>
              <p:tags r:id="rId10"/>
            </p:custDataLst>
          </p:nvPr>
        </p:nvSpPr>
        <p:spPr>
          <a:xfrm>
            <a:off x="5780405" y="3839210"/>
            <a:ext cx="2224405" cy="669290"/>
          </a:xfrm>
          <a:prstGeom prst="wedgeRoundRectCallout">
            <a:avLst>
              <a:gd name="adj1" fmla="val 12318"/>
              <a:gd name="adj2" fmla="val -106261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碰撞信息、地形信息</a:t>
            </a:r>
            <a:r>
              <a:rPr lang="en-US" altLang="zh-CN" sz="1600">
                <a:solidFill>
                  <a:schemeClr val="tx1"/>
                </a:solidFill>
              </a:rPr>
              <a:t>...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365500" y="4911725"/>
            <a:ext cx="3187065" cy="922020"/>
          </a:xfrm>
          <a:prstGeom prst="rect">
            <a:avLst/>
          </a:prstGeom>
          <a:noFill/>
          <a:ln w="12700">
            <a:solidFill>
              <a:srgbClr val="6A0060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进口仿真机并不对外开放接口，需要探索其指令交换协议，才能基于其开发视景</a:t>
            </a:r>
            <a:r>
              <a:rPr lang="zh-CN" altLang="en-US"/>
              <a:t>系统。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936230" y="4911725"/>
            <a:ext cx="2948305" cy="922020"/>
          </a:xfrm>
          <a:prstGeom prst="rect">
            <a:avLst/>
          </a:prstGeom>
          <a:noFill/>
          <a:ln w="12700">
            <a:solidFill>
              <a:srgbClr val="6A0060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视景系统需要适配多种仿真机的能力。能够使用主流厂商不同</a:t>
            </a:r>
            <a:r>
              <a:rPr lang="zh-CN" altLang="en-US"/>
              <a:t>协议的</a:t>
            </a:r>
            <a:r>
              <a:rPr lang="zh-CN" altLang="en-US"/>
              <a:t>指令。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07505" y="2885440"/>
            <a:ext cx="856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指令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58721" y="3052059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4"/>
            </p:custDataLst>
          </p:nvPr>
        </p:nvSpPr>
        <p:spPr>
          <a:xfrm>
            <a:off x="2583815" y="354330"/>
            <a:ext cx="1690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5141520" y="3463264"/>
            <a:ext cx="2161592" cy="1918655"/>
          </a:xfrm>
          <a:prstGeom prst="rect">
            <a:avLst/>
          </a:prstGeom>
          <a:solidFill>
            <a:srgbClr val="9C5A99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2" name="矩形 21"/>
          <p:cNvSpPr/>
          <p:nvPr>
            <p:custDataLst>
              <p:tags r:id="rId6"/>
            </p:custDataLst>
          </p:nvPr>
        </p:nvSpPr>
        <p:spPr>
          <a:xfrm>
            <a:off x="5505271" y="2713572"/>
            <a:ext cx="2161592" cy="1918655"/>
          </a:xfrm>
          <a:prstGeom prst="rect">
            <a:avLst/>
          </a:prstGeom>
          <a:solidFill>
            <a:srgbClr val="D5B9D2">
              <a:alpha val="6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5678581" y="1929591"/>
            <a:ext cx="2161592" cy="1918655"/>
          </a:xfrm>
          <a:prstGeom prst="rect">
            <a:avLst/>
          </a:prstGeom>
          <a:solidFill>
            <a:srgbClr val="9C5A99">
              <a:alpha val="9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5855152" y="916577"/>
            <a:ext cx="2225723" cy="2210057"/>
          </a:xfrm>
          <a:prstGeom prst="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6A0060"/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8" name="文本框 31"/>
          <p:cNvSpPr txBox="1"/>
          <p:nvPr>
            <p:custDataLst>
              <p:tags r:id="rId9"/>
            </p:custDataLst>
          </p:nvPr>
        </p:nvSpPr>
        <p:spPr>
          <a:xfrm>
            <a:off x="1844543" y="2370064"/>
            <a:ext cx="4205737" cy="109791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平台访问底层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绕过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协议栈与网卡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设备交互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收发仿真机原始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数据帧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32"/>
          <p:cNvSpPr txBox="1"/>
          <p:nvPr>
            <p:custDataLst>
              <p:tags r:id="rId10"/>
            </p:custDataLst>
          </p:nvPr>
        </p:nvSpPr>
        <p:spPr>
          <a:xfrm>
            <a:off x="1919133" y="1680149"/>
            <a:ext cx="2027887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WinPcap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5"/>
          <p:cNvCxnSpPr/>
          <p:nvPr>
            <p:custDataLst>
              <p:tags r:id="rId11"/>
            </p:custDataLst>
          </p:nvPr>
        </p:nvCxnSpPr>
        <p:spPr>
          <a:xfrm>
            <a:off x="1915563" y="2197298"/>
            <a:ext cx="477653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26"/>
          <p:cNvCxnSpPr/>
          <p:nvPr>
            <p:custDataLst>
              <p:tags r:id="rId12"/>
            </p:custDataLst>
          </p:nvPr>
        </p:nvCxnSpPr>
        <p:spPr>
          <a:xfrm>
            <a:off x="6902953" y="1284880"/>
            <a:ext cx="481279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3"/>
            </p:custDataLst>
          </p:nvPr>
        </p:nvCxnSpPr>
        <p:spPr>
          <a:xfrm>
            <a:off x="7120890" y="3022574"/>
            <a:ext cx="4594860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41"/>
          <p:cNvCxnSpPr/>
          <p:nvPr>
            <p:custDataLst>
              <p:tags r:id="rId14"/>
            </p:custDataLst>
          </p:nvPr>
        </p:nvCxnSpPr>
        <p:spPr>
          <a:xfrm flipV="1">
            <a:off x="1915563" y="4467938"/>
            <a:ext cx="4106342" cy="2301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44"/>
          <p:cNvCxnSpPr/>
          <p:nvPr>
            <p:custDataLst>
              <p:tags r:id="rId15"/>
            </p:custDataLst>
          </p:nvPr>
        </p:nvCxnSpPr>
        <p:spPr>
          <a:xfrm>
            <a:off x="6164580" y="4981204"/>
            <a:ext cx="5551170" cy="270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32"/>
          <p:cNvSpPr txBox="1"/>
          <p:nvPr>
            <p:custDataLst>
              <p:tags r:id="rId16"/>
            </p:custDataLst>
          </p:nvPr>
        </p:nvSpPr>
        <p:spPr>
          <a:xfrm>
            <a:off x="10135870" y="817880"/>
            <a:ext cx="1672590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WireShark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32"/>
          <p:cNvSpPr txBox="1"/>
          <p:nvPr>
            <p:custDataLst>
              <p:tags r:id="rId17"/>
            </p:custDataLst>
          </p:nvPr>
        </p:nvSpPr>
        <p:spPr>
          <a:xfrm>
            <a:off x="10187305" y="2543810"/>
            <a:ext cx="1486535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航空坐标系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32"/>
          <p:cNvSpPr txBox="1"/>
          <p:nvPr>
            <p:custDataLst>
              <p:tags r:id="rId18"/>
            </p:custDataLst>
          </p:nvPr>
        </p:nvSpPr>
        <p:spPr>
          <a:xfrm>
            <a:off x="9578975" y="4553585"/>
            <a:ext cx="2094865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V-Sync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32"/>
          <p:cNvSpPr txBox="1"/>
          <p:nvPr>
            <p:custDataLst>
              <p:tags r:id="rId19"/>
            </p:custDataLst>
          </p:nvPr>
        </p:nvSpPr>
        <p:spPr>
          <a:xfrm>
            <a:off x="1915563" y="3986528"/>
            <a:ext cx="2909250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ProtoBuffer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31"/>
          <p:cNvSpPr txBox="1"/>
          <p:nvPr>
            <p:custDataLst>
              <p:tags r:id="rId20"/>
            </p:custDataLst>
          </p:nvPr>
        </p:nvSpPr>
        <p:spPr>
          <a:xfrm>
            <a:off x="1844542" y="4715736"/>
            <a:ext cx="4384808" cy="109791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谷歌提供的数据序列化协议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Varint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高效编码方式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二进制协议，序列化反序列化速度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极快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31"/>
          <p:cNvSpPr txBox="1"/>
          <p:nvPr>
            <p:custDataLst>
              <p:tags r:id="rId21"/>
            </p:custDataLst>
          </p:nvPr>
        </p:nvSpPr>
        <p:spPr>
          <a:xfrm>
            <a:off x="7750593" y="1434982"/>
            <a:ext cx="4205737" cy="76200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网络封包分析工具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截取仿真机数据帧进行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31"/>
          <p:cNvSpPr txBox="1"/>
          <p:nvPr>
            <p:custDataLst>
              <p:tags r:id="rId22"/>
            </p:custDataLst>
          </p:nvPr>
        </p:nvSpPr>
        <p:spPr>
          <a:xfrm>
            <a:off x="7750872" y="5037908"/>
            <a:ext cx="4205737" cy="109791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同步显示设备刷新率与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342900">
              <a:lnSpc>
                <a:spcPts val="2620"/>
              </a:lnSpc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渲染和逻辑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执行频率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减少画面撕裂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 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31"/>
          <p:cNvSpPr txBox="1"/>
          <p:nvPr>
            <p:custDataLst>
              <p:tags r:id="rId23"/>
            </p:custDataLst>
          </p:nvPr>
        </p:nvSpPr>
        <p:spPr>
          <a:xfrm>
            <a:off x="7750871" y="3103614"/>
            <a:ext cx="4205737" cy="14338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飞机自身坐标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 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经纬高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地心地固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东北天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24"/>
            </p:custDataLst>
          </p:nvPr>
        </p:nvSpPr>
        <p:spPr>
          <a:xfrm>
            <a:off x="-169231" y="199847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2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69231" y="292684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583815" y="354330"/>
            <a:ext cx="315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仿真机数据帧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6"/>
            </p:custDataLst>
          </p:nvPr>
        </p:nvGraphicFramePr>
        <p:xfrm>
          <a:off x="2381250" y="3778250"/>
          <a:ext cx="38506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320"/>
                <a:gridCol w="192532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数据帧字段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长度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6A0060"/>
                          </a:solidFill>
                        </a:rPr>
                        <a:t>Ethernet </a:t>
                      </a: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H</a:t>
                      </a:r>
                      <a:r>
                        <a:rPr lang="zh-CN" altLang="en-US" b="1">
                          <a:solidFill>
                            <a:srgbClr val="6A0060"/>
                          </a:solidFill>
                        </a:rPr>
                        <a:t>eader</a:t>
                      </a:r>
                      <a:endParaRPr lang="zh-CN" altLang="en-US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CAE </a:t>
                      </a:r>
                      <a:r>
                        <a:rPr lang="en-US" altLang="zh-CN"/>
                        <a:t>Header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16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Message </a:t>
                      </a:r>
                      <a:r>
                        <a:rPr lang="en-US" altLang="zh-CN"/>
                        <a:t>Number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Visual </a:t>
                      </a:r>
                      <a:r>
                        <a:rPr lang="en-US" altLang="zh-CN"/>
                        <a:t>Header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Command1-N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Termination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7"/>
            </p:custDataLst>
          </p:nvPr>
        </p:nvGraphicFramePr>
        <p:xfrm>
          <a:off x="7056755" y="4144010"/>
          <a:ext cx="38506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320"/>
                <a:gridCol w="192532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Command</a:t>
                      </a:r>
                      <a:r>
                        <a:rPr lang="zh-CN" altLang="en-US"/>
                        <a:t>字段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长度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Opcode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Channel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Size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CS </a:t>
                      </a:r>
                      <a:r>
                        <a:rPr lang="en-US" altLang="zh-CN"/>
                        <a:t>Number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Data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2381250" y="1155065"/>
            <a:ext cx="3714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分析过程中有一份相关文档做参考，</a:t>
            </a:r>
            <a:r>
              <a:rPr lang="zh-CN" altLang="en-US">
                <a:sym typeface="+mn-ea"/>
              </a:rPr>
              <a:t>鉴于其年代古老，正确性需要结合</a:t>
            </a:r>
            <a:r>
              <a:rPr lang="en-US" altLang="zh-CN">
                <a:sym typeface="+mn-ea"/>
              </a:rPr>
              <a:t>WireShark</a:t>
            </a:r>
            <a:r>
              <a:rPr lang="zh-CN" altLang="en-US">
                <a:sym typeface="+mn-ea"/>
              </a:rPr>
              <a:t>截取的数据帧验证。</a:t>
            </a:r>
            <a:endParaRPr lang="zh-CN" altLang="en-US"/>
          </a:p>
        </p:txBody>
      </p:sp>
      <p:pic>
        <p:nvPicPr>
          <p:cNvPr id="14" name="图片 13" descr="framedat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056755" y="1236345"/>
            <a:ext cx="3374390" cy="194881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8225155" y="3278505"/>
            <a:ext cx="16764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tx1"/>
                </a:solidFill>
              </a:rPr>
              <a:t>数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据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帧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示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意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2392680" y="2579370"/>
            <a:ext cx="38392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        </a:t>
            </a:r>
            <a:r>
              <a:rPr lang="zh-CN" altLang="en-US">
                <a:sym typeface="+mn-ea"/>
              </a:rPr>
              <a:t>首先成功确认了数据帧和其中指令部分的数据组织结构。特别注意数据帧中</a:t>
            </a:r>
            <a:r>
              <a:rPr lang="zh-CN" altLang="en-US" b="1">
                <a:solidFill>
                  <a:srgbClr val="6A0060"/>
                </a:solidFill>
                <a:sym typeface="+mn-ea"/>
              </a:rPr>
              <a:t>仅含有以太网协议头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69231" y="292684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2555240" y="1323975"/>
            <a:ext cx="31870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文档中具体指令字段的正确性同样需要验证。仿真机的数据并没有经过任何交换协议的变换，即可以使用定义好的结构体直接实现反序列化。以代号为</a:t>
            </a:r>
            <a:r>
              <a:rPr lang="en-US" altLang="zh-CN"/>
              <a:t>21H</a:t>
            </a:r>
            <a:r>
              <a:rPr lang="zh-CN" altLang="en-US"/>
              <a:t>的指令为例。</a:t>
            </a:r>
            <a:r>
              <a:rPr lang="zh-CN" altLang="en-US">
                <a:sym typeface="+mn-ea"/>
              </a:rPr>
              <a:t>但其中使用了自定义的数字表示方式，需要进一步转换。</a:t>
            </a:r>
            <a:endParaRPr lang="zh-CN" altLang="en-US">
              <a:sym typeface="+mn-ea"/>
            </a:endParaRPr>
          </a:p>
          <a:p>
            <a:r>
              <a:rPr lang="en-US" altLang="zh-CN"/>
              <a:t>        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2555240" y="354330"/>
            <a:ext cx="2494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指令分析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6878320" y="1323975"/>
            <a:ext cx="38252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PACKET_21H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    Header_Common       header;</a:t>
            </a:r>
            <a:endParaRPr lang="zh-CN" altLang="en-US"/>
          </a:p>
          <a:p>
            <a:r>
              <a:rPr lang="zh-CN" altLang="en-US"/>
              <a:t>        UInt32              latitude_msw;</a:t>
            </a:r>
            <a:endParaRPr lang="zh-CN" altLang="en-US"/>
          </a:p>
          <a:p>
            <a:r>
              <a:rPr lang="zh-CN" altLang="en-US"/>
              <a:t>        UInt32              latitude_lsw;</a:t>
            </a:r>
            <a:endParaRPr lang="zh-CN" altLang="en-US"/>
          </a:p>
          <a:p>
            <a:r>
              <a:rPr lang="zh-CN" altLang="en-US"/>
              <a:t>        UInt32              longitude_msw;</a:t>
            </a:r>
            <a:endParaRPr lang="zh-CN" altLang="en-US"/>
          </a:p>
          <a:p>
            <a:r>
              <a:rPr lang="zh-CN" altLang="en-US"/>
              <a:t>        UInt32              longitude_lsw;</a:t>
            </a:r>
            <a:endParaRPr lang="zh-CN" altLang="en-US"/>
          </a:p>
          <a:p>
            <a:r>
              <a:rPr lang="zh-CN" altLang="en-US"/>
              <a:t>        SInt32              altitude;</a:t>
            </a:r>
            <a:endParaRPr lang="zh-CN" altLang="en-US"/>
          </a:p>
          <a:p>
            <a:r>
              <a:rPr lang="zh-CN" altLang="en-US"/>
              <a:t>        SInt32              roll;</a:t>
            </a:r>
            <a:endParaRPr lang="zh-CN" altLang="en-US"/>
          </a:p>
          <a:p>
            <a:r>
              <a:rPr lang="zh-CN" altLang="en-US"/>
              <a:t>        SInt32              pitch;</a:t>
            </a:r>
            <a:endParaRPr lang="zh-CN" altLang="en-US"/>
          </a:p>
          <a:p>
            <a:r>
              <a:rPr lang="zh-CN" altLang="en-US"/>
              <a:t>        SInt32              yaw;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2644140" y="3863975"/>
            <a:ext cx="3088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      </a:t>
            </a:r>
            <a:r>
              <a:rPr lang="zh-CN" altLang="en-US">
                <a:sym typeface="+mn-ea"/>
              </a:rPr>
              <a:t>目前已成功验证</a:t>
            </a:r>
            <a:r>
              <a:rPr lang="zh-CN" altLang="en-US" b="1">
                <a:solidFill>
                  <a:srgbClr val="6C106B"/>
                </a:solidFill>
                <a:sym typeface="+mn-ea"/>
              </a:rPr>
              <a:t>飞行状态、灯光、雨雪天气</a:t>
            </a:r>
            <a:r>
              <a:rPr lang="zh-CN" altLang="en-US">
                <a:sym typeface="+mn-ea"/>
              </a:rPr>
              <a:t>等</a:t>
            </a:r>
            <a:r>
              <a:rPr lang="en-US" altLang="zh-CN">
                <a:sym typeface="+mn-ea"/>
              </a:rPr>
              <a:t>21</a:t>
            </a:r>
            <a:r>
              <a:rPr lang="zh-CN" altLang="en-US">
                <a:sym typeface="+mn-ea"/>
              </a:rPr>
              <a:t>种主要指令。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2" name="图片 21" descr="trace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8855" y="1271270"/>
            <a:ext cx="6586220" cy="46297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69231" y="292684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583815" y="354330"/>
            <a:ext cx="174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 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3178175" y="1136015"/>
          <a:ext cx="5835650" cy="5334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0085"/>
                <a:gridCol w="3885565"/>
              </a:tblGrid>
              <a:tr h="43624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需求名称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需求描述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</a:tr>
              <a:tr h="194437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运行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帧率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飞行画面在 60Hz 以上才不会产生明显操作延迟感，因此要求初期在真实 FFS 设备上能够达到最低 60Hz 的帧率。</a:t>
                      </a:r>
                      <a:endParaRPr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  <a:tr h="159131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可靠性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要求视景系统在连续运行 </a:t>
                      </a: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分钟期间不出现明显的帧率下降现象。</a:t>
                      </a:r>
                      <a:endParaRPr lang="zh-CN" altLang="en-US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6271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可扩展性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由于现存各厂商的仿真机均自定义数据包组织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结构，数据交换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子系统应体现仿真机侧无关性，方便在各类仿真机上搭载。</a:t>
                      </a:r>
                      <a:endParaRPr lang="zh-CN" altLang="en-US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3178175" y="1162050"/>
          <a:ext cx="5835650" cy="5334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0085"/>
                <a:gridCol w="3885565"/>
              </a:tblGrid>
              <a:tr h="43624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需求名称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需求描述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</a:tr>
              <a:tr h="194437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仿真机与虚拟仿真机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交互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虚拟仿真机需要绕过所在操作系统的网络协议栈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，直接读取或生成流经网卡的原始数据帧，需要亲自实现解封和封装数据帧的过程。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  <a:tr h="159131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指令数据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转换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仿真机使用的指令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集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需要与图像生成器使用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自定义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的指令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集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进行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一</a:t>
                      </a: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一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映射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。指令需要双向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转换。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6271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图像生成器与虚拟仿真机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交互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图像生成器可以与虚拟仿真机以自定义指令的格式进行交互，此处可使用传统</a:t>
                      </a: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协议。</a:t>
                      </a:r>
                      <a:endParaRPr lang="zh-CN" altLang="en-US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</a:tbl>
          </a:graphicData>
        </a:graphic>
      </p:graphicFrame>
      <p:pic>
        <p:nvPicPr>
          <p:cNvPr id="12" name="图片 11" descr="usecas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9745" y="1254125"/>
            <a:ext cx="5800090" cy="505015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69231" y="292684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2737526" y="354350"/>
            <a:ext cx="2383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framewor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485" y="1379220"/>
            <a:ext cx="5600700" cy="4351655"/>
          </a:xfrm>
          <a:prstGeom prst="rect">
            <a:avLst/>
          </a:prstGeom>
        </p:spPr>
      </p:pic>
      <p:pic>
        <p:nvPicPr>
          <p:cNvPr id="16" name="图片 15" descr="deploydiagra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0170" y="1843405"/>
            <a:ext cx="5815330" cy="35140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690610" y="2031365"/>
            <a:ext cx="325691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rgbClr val="6C106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仿真机侧数据交换模块</a:t>
            </a:r>
            <a:endParaRPr lang="zh-CN" altLang="en-US" b="1"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b="1"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rgbClr val="6C106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指令转换模块</a:t>
            </a:r>
            <a:endParaRPr lang="zh-CN" altLang="en-US" b="1"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b="1"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b="1"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solidFill>
                  <a:srgbClr val="6C106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图像生成器侧数据交换模块</a:t>
            </a:r>
            <a:endParaRPr lang="zh-CN" altLang="en-US" b="1"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57260" y="3032125"/>
            <a:ext cx="3523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仿真机、虚拟仿真机、图像生成器分别位于三台机器中。虚拟仿真机需要两张网卡与两侧分别</a:t>
            </a:r>
            <a:r>
              <a:rPr lang="zh-CN" altLang="en-US"/>
              <a:t>沟通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120640" y="5494020"/>
            <a:ext cx="167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</a:rPr>
              <a:t>部</a:t>
            </a:r>
            <a:r>
              <a:rPr lang="en-US" altLang="zh-CN" b="1">
                <a:solidFill>
                  <a:schemeClr val="tx1"/>
                </a:solidFill>
              </a:rPr>
              <a:t>  </a:t>
            </a:r>
            <a:r>
              <a:rPr lang="zh-CN" altLang="en-US" b="1">
                <a:solidFill>
                  <a:schemeClr val="tx1"/>
                </a:solidFill>
              </a:rPr>
              <a:t>署</a:t>
            </a:r>
            <a:r>
              <a:rPr lang="en-US" altLang="zh-CN" b="1">
                <a:solidFill>
                  <a:schemeClr val="tx1"/>
                </a:solidFill>
              </a:rPr>
              <a:t>  </a:t>
            </a:r>
            <a:r>
              <a:rPr lang="zh-CN" altLang="en-US" b="1">
                <a:solidFill>
                  <a:schemeClr val="tx1"/>
                </a:solidFill>
              </a:rPr>
              <a:t>图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tags/tag1.xml><?xml version="1.0" encoding="utf-8"?>
<p:tagLst xmlns:p="http://schemas.openxmlformats.org/presentationml/2006/main">
  <p:tag name="KSO_WM_UNIT_TABLE_BEAUTIFY" val="smartTable{45365f8d-1504-49cf-8f67-81a35bc3a776}"/>
</p:tagLst>
</file>

<file path=ppt/tags/tag10.xml><?xml version="1.0" encoding="utf-8"?>
<p:tagLst xmlns:p="http://schemas.openxmlformats.org/presentationml/2006/main">
  <p:tag name="KSO_WM_BEAUTIFY_FLAG" val="#wm#"/>
  <p:tag name="KSO_WM_UNIT_TYPE" val="l_h_i"/>
  <p:tag name="KSO_WM_UNIT_INDEX" val="1_3_3"/>
  <p:tag name="KSO_WM_UNIT_ID" val="diagram19882022_5*l_h_i*1_3_3"/>
  <p:tag name="KSO_WM_TEMPLATE_INDEX" val="19882022"/>
  <p:tag name="KSO_WM_TAG_VERSION" val="2.0"/>
  <p:tag name="KSO_WM_DIAGRAM_GROUP_CODE" val="l1-1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TIMING" val="|14.5|8.8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TIMING" val="|14.5|8.8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UNIT_TYPE" val="l_h_a"/>
  <p:tag name="KSO_WM_UNIT_INDEX" val="1_3_1"/>
  <p:tag name="KSO_WM_UNIT_ID" val="diagram19882022_5*l_h_a*1_3_1"/>
  <p:tag name="KSO_WM_TEMPLATE_INDEX" val="19882022"/>
  <p:tag name="KSO_WM_TAG_VERSION" val="2.0"/>
  <p:tag name="KSO_WM_DIAGRAM_GROUP_CODE" val="l1-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TIMING" val="|14.5|8.8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UNIT_TABLE_BEAUTIFY" val="smartTable{a472bfce-9699-47bf-94e9-ac77fdab2bd9}"/>
  <p:tag name="TABLE_ENDDRAG_ORIGIN_RECT" val="603*209"/>
  <p:tag name="TABLE_ENDDRAG_RECT" val="214*296*603*209"/>
</p:tagLst>
</file>

<file path=ppt/tags/tag116.xml><?xml version="1.0" encoding="utf-8"?>
<p:tagLst xmlns:p="http://schemas.openxmlformats.org/presentationml/2006/main">
  <p:tag name="TIMING" val="|14.5|8.8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#wm#"/>
  <p:tag name="KSO_WM_UNIT_TYPE" val="l_h_i"/>
  <p:tag name="KSO_WM_UNIT_INDEX" val="1_3_2"/>
  <p:tag name="KSO_WM_UNIT_ID" val="diagram19882022_5*l_h_i*1_3_2"/>
  <p:tag name="KSO_WM_TEMPLATE_INDEX" val="19882022"/>
  <p:tag name="KSO_WM_TAG_VERSION" val="2.0"/>
  <p:tag name="KSO_WM_DIAGRAM_GROUP_CODE" val="l1-1"/>
</p:tagLst>
</file>

<file path=ppt/tags/tag120.xml><?xml version="1.0" encoding="utf-8"?>
<p:tagLst xmlns:p="http://schemas.openxmlformats.org/presentationml/2006/main">
  <p:tag name="TIMING" val="|14.5|8.8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TIMING" val="|14.5|8.8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#wm#"/>
  <p:tag name="KSO_WM_UNIT_TYPE" val="l_h_i"/>
  <p:tag name="KSO_WM_UNIT_INDEX" val="1_3_1"/>
  <p:tag name="KSO_WM_UNIT_ID" val="diagram19882022_5*l_h_i*1_3_1"/>
  <p:tag name="KSO_WM_TEMPLATE_INDEX" val="19882022"/>
  <p:tag name="KSO_WM_TAG_VERSION" val="2.0"/>
  <p:tag name="KSO_WM_DIAGRAM_GROUP_CODE" val="l1-1"/>
  <p:tag name="KSO_WM_UNIT_SUBTYPE" val="d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TIMING" val="|14.5|8.8"/>
</p:tagLst>
</file>

<file path=ppt/tags/tag14.xml><?xml version="1.0" encoding="utf-8"?>
<p:tagLst xmlns:p="http://schemas.openxmlformats.org/presentationml/2006/main">
  <p:tag name="KSO_WM_BEAUTIFY_FLAG" val="#wm#"/>
  <p:tag name="KSO_WM_UNIT_TYPE" val="l_h_i"/>
  <p:tag name="KSO_WM_UNIT_INDEX" val="1_4_3"/>
  <p:tag name="KSO_WM_UNIT_ID" val="diagram19882022_5*l_h_i*1_4_3"/>
  <p:tag name="KSO_WM_TEMPLATE_INDEX" val="19882022"/>
  <p:tag name="KSO_WM_TAG_VERSION" val="2.0"/>
  <p:tag name="KSO_WM_DIAGRAM_GROUP_CODE" val="l1-1"/>
</p:tagLst>
</file>

<file path=ppt/tags/tag140.xml><?xml version="1.0" encoding="utf-8"?>
<p:tagLst xmlns:p="http://schemas.openxmlformats.org/presentationml/2006/main">
  <p:tag name="KSO_WM_UNIT_TABLE_BEAUTIFY" val="smartTable{91a551ca-eff0-45d5-8f5e-34aba7ec7b3a}"/>
</p:tagLst>
</file>

<file path=ppt/tags/tag141.xml><?xml version="1.0" encoding="utf-8"?>
<p:tagLst xmlns:p="http://schemas.openxmlformats.org/presentationml/2006/main">
  <p:tag name="KSO_WPP_MARK_KEY" val="b92a5862-e0f0-4716-9629-7c43e9182467"/>
  <p:tag name="COMMONDATA" val="eyJoZGlkIjoiOTgwY2MwMjdmMDU4ZDM1MGZjZmM0NDBlZjRhOTlmOWQifQ=="/>
</p:tagLst>
</file>

<file path=ppt/tags/tag15.xml><?xml version="1.0" encoding="utf-8"?>
<p:tagLst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16.xml><?xml version="1.0" encoding="utf-8"?>
<p:tagLst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17.xml><?xml version="1.0" encoding="utf-8"?>
<p:tagLst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18.xml><?xml version="1.0" encoding="utf-8"?>
<p:tagLst xmlns:p="http://schemas.openxmlformats.org/presentationml/2006/main">
  <p:tag name="KSO_WM_BEAUTIFY_FLAG" val="#wm#"/>
  <p:tag name="KSO_WM_UNIT_TYPE" val="l_h_i"/>
  <p:tag name="KSO_WM_UNIT_INDEX" val="1_5_3"/>
  <p:tag name="KSO_WM_UNIT_ID" val="diagram19882022_5*l_h_i*1_5_3"/>
  <p:tag name="KSO_WM_TEMPLATE_INDEX" val="19882022"/>
  <p:tag name="KSO_WM_TAG_VERSION" val="2.0"/>
  <p:tag name="KSO_WM_DIAGRAM_GROUP_CODE" val="l1-1"/>
</p:tagLst>
</file>

<file path=ppt/tags/tag19.xml><?xml version="1.0" encoding="utf-8"?>
<p:tagLst xmlns:p="http://schemas.openxmlformats.org/presentationml/2006/main">
  <p:tag name="KSO_WM_BEAUTIFY_FLAG" val="#wm#"/>
  <p:tag name="KSO_WM_UNIT_TYPE" val="l_h_a"/>
  <p:tag name="KSO_WM_UNIT_INDEX" val="1_5_1"/>
  <p:tag name="KSO_WM_UNIT_ID" val="diagram19882022_5*l_h_a*1_5_1"/>
  <p:tag name="KSO_WM_TEMPLATE_INDEX" val="19882022"/>
  <p:tag name="KSO_WM_TAG_VERSION" val="2.0"/>
  <p:tag name="KSO_WM_DIAGRAM_GROUP_CODE" val="l1-1"/>
</p:tagLst>
</file>

<file path=ppt/tags/tag2.xml><?xml version="1.0" encoding="utf-8"?>
<p:tagLst xmlns:p="http://schemas.openxmlformats.org/presentationml/2006/main">
  <p:tag name="KSO_WM_BEAUTIFY_FLAG" val="#wm#"/>
  <p:tag name="KSO_WM_UNIT_TYPE" val="l_h_i"/>
  <p:tag name="KSO_WM_UNIT_INDEX" val="1_1_2"/>
  <p:tag name="KSO_WM_UNIT_ID" val="diagram19882022_5*l_h_i*1_1_2"/>
  <p:tag name="KSO_WM_TEMPLATE_INDEX" val="19882022"/>
  <p:tag name="KSO_WM_TAG_VERSION" val="2.0"/>
  <p:tag name="KSO_WM_DIAGRAM_GROUP_CODE" val="l1-1"/>
</p:tagLst>
</file>

<file path=ppt/tags/tag20.xml><?xml version="1.0" encoding="utf-8"?>
<p:tagLst xmlns:p="http://schemas.openxmlformats.org/presentationml/2006/main">
  <p:tag name="KSO_WM_BEAUTIFY_FLAG" val="#wm#"/>
  <p:tag name="KSO_WM_UNIT_TYPE" val="l_h_i"/>
  <p:tag name="KSO_WM_UNIT_INDEX" val="1_5_2"/>
  <p:tag name="KSO_WM_UNIT_ID" val="diagram19882022_5*l_h_i*1_5_2"/>
  <p:tag name="KSO_WM_TEMPLATE_INDEX" val="19882022"/>
  <p:tag name="KSO_WM_TAG_VERSION" val="2.0"/>
  <p:tag name="KSO_WM_DIAGRAM_GROUP_CODE" val="l1-1"/>
</p:tagLst>
</file>

<file path=ppt/tags/tag21.xml><?xml version="1.0" encoding="utf-8"?>
<p:tagLst xmlns:p="http://schemas.openxmlformats.org/presentationml/2006/main">
  <p:tag name="KSO_WM_BEAUTIFY_FLAG" val="#wm#"/>
  <p:tag name="KSO_WM_UNIT_TYPE" val="l_h_i"/>
  <p:tag name="KSO_WM_UNIT_INDEX" val="1_5_1"/>
  <p:tag name="KSO_WM_UNIT_ID" val="diagram19882022_5*l_h_i*1_5_1"/>
  <p:tag name="KSO_WM_TEMPLATE_INDEX" val="19882022"/>
  <p:tag name="KSO_WM_TAG_VERSION" val="2.0"/>
  <p:tag name="KSO_WM_DIAGRAM_GROUP_CODE" val="l1-1"/>
  <p:tag name="KSO_WM_UNIT_SUBTYPE" val="d"/>
</p:tagLst>
</file>

<file path=ppt/tags/tag22.xml><?xml version="1.0" encoding="utf-8"?>
<p:tagLst xmlns:p="http://schemas.openxmlformats.org/presentationml/2006/main">
  <p:tag name="KSO_WM_BEAUTIFY_FLAG" val="#wm#"/>
  <p:tag name="KSO_WM_UNIT_TYPE" val="l_h_i"/>
  <p:tag name="KSO_WM_UNIT_INDEX" val="1_6_3"/>
  <p:tag name="KSO_WM_UNIT_ID" val="diagram19882022_5*l_h_i*1_6_3"/>
  <p:tag name="KSO_WM_TEMPLATE_INDEX" val="19882022"/>
  <p:tag name="KSO_WM_TAG_VERSION" val="2.0"/>
  <p:tag name="KSO_WM_DIAGRAM_GROUP_CODE" val="l1-1"/>
</p:tagLst>
</file>

<file path=ppt/tags/tag23.xml><?xml version="1.0" encoding="utf-8"?>
<p:tagLst xmlns:p="http://schemas.openxmlformats.org/presentationml/2006/main">
  <p:tag name="KSO_WM_BEAUTIFY_FLAG" val="#wm#"/>
  <p:tag name="KSO_WM_UNIT_TYPE" val="l_h_a"/>
  <p:tag name="KSO_WM_UNIT_INDEX" val="1_6_1"/>
  <p:tag name="KSO_WM_UNIT_ID" val="diagram19882022_5*l_h_a*1_6_1"/>
  <p:tag name="KSO_WM_TEMPLATE_INDEX" val="19882022"/>
  <p:tag name="KSO_WM_TAG_VERSION" val="2.0"/>
  <p:tag name="KSO_WM_DIAGRAM_GROUP_CODE" val="l1-1"/>
</p:tagLst>
</file>

<file path=ppt/tags/tag24.xml><?xml version="1.0" encoding="utf-8"?>
<p:tagLst xmlns:p="http://schemas.openxmlformats.org/presentationml/2006/main">
  <p:tag name="KSO_WM_BEAUTIFY_FLAG" val="#wm#"/>
  <p:tag name="KSO_WM_UNIT_TYPE" val="l_h_i"/>
  <p:tag name="KSO_WM_UNIT_INDEX" val="1_6_2"/>
  <p:tag name="KSO_WM_UNIT_ID" val="diagram19882022_5*l_h_i*1_6_2"/>
  <p:tag name="KSO_WM_TEMPLATE_INDEX" val="19882022"/>
  <p:tag name="KSO_WM_TAG_VERSION" val="2.0"/>
  <p:tag name="KSO_WM_DIAGRAM_GROUP_CODE" val="l1-1"/>
</p:tagLst>
</file>

<file path=ppt/tags/tag25.xml><?xml version="1.0" encoding="utf-8"?>
<p:tagLst xmlns:p="http://schemas.openxmlformats.org/presentationml/2006/main">
  <p:tag name="KSO_WM_BEAUTIFY_FLAG" val="#wm#"/>
  <p:tag name="KSO_WM_UNIT_TYPE" val="l_h_i"/>
  <p:tag name="KSO_WM_UNIT_INDEX" val="1_6_1"/>
  <p:tag name="KSO_WM_UNIT_ID" val="diagram19882022_5*l_h_i*1_6_1"/>
  <p:tag name="KSO_WM_TEMPLATE_INDEX" val="19882022"/>
  <p:tag name="KSO_WM_TAG_VERSION" val="2.0"/>
  <p:tag name="KSO_WM_DIAGRAM_GROUP_CODE" val="l1-1"/>
  <p:tag name="KSO_WM_UNIT_SUBTYPE" val="d"/>
</p:tagLst>
</file>

<file path=ppt/tags/tag26.xml><?xml version="1.0" encoding="utf-8"?>
<p:tagLst xmlns:p="http://schemas.openxmlformats.org/presentationml/2006/main">
  <p:tag name="KSO_WM_UNIT_PLACING_PICTURE_USER_VIEWPORT" val="{&quot;height&quot;:5491,&quot;width&quot;:8239}"/>
</p:tagLst>
</file>

<file path=ppt/tags/tag27.xml><?xml version="1.0" encoding="utf-8"?>
<p:tagLst xmlns:p="http://schemas.openxmlformats.org/presentationml/2006/main">
  <p:tag name="TIMING" val="|14.5|8.8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UNIT_ID" val="diagram19882022_5*l_h_i*1_1_1"/>
  <p:tag name="KSO_WM_TEMPLATE_INDEX" val="19882022"/>
  <p:tag name="KSO_WM_TAG_VERSION" val="2.0"/>
  <p:tag name="KSO_WM_DIAGRAM_GROUP_CODE" val="l1-1"/>
  <p:tag name="KSO_WM_UNIT_SUBTYPE" val="d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TIMING" val="|14.5|8.8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#wm#"/>
  <p:tag name="KSO_WM_UNIT_TYPE" val="l_h_i"/>
  <p:tag name="KSO_WM_UNIT_INDEX" val="1_1_3"/>
  <p:tag name="KSO_WM_UNIT_ID" val="diagram19882022_5*l_h_i*1_1_3"/>
  <p:tag name="KSO_WM_TEMPLATE_INDEX" val="19882022"/>
  <p:tag name="KSO_WM_TAG_VERSION" val="2.0"/>
  <p:tag name="KSO_WM_DIAGRAM_GROUP_CODE" val="l1-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#wm#"/>
  <p:tag name="KSO_WM_UNIT_TYPE" val="l_h_a"/>
  <p:tag name="KSO_WM_UNIT_INDEX" val="1_1_1"/>
  <p:tag name="KSO_WM_UNIT_ID" val="diagram19882022_5*l_h_a*1_1_1"/>
  <p:tag name="KSO_WM_TEMPLATE_INDEX" val="19882022"/>
  <p:tag name="KSO_WM_TAG_VERSION" val="2.0"/>
  <p:tag name="KSO_WM_DIAGRAM_GROUP_CODE" val="l1-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TIMING" val="|14.5|8.8"/>
</p:tagLst>
</file>

<file path=ppt/tags/tag6.xml><?xml version="1.0" encoding="utf-8"?>
<p:tagLst xmlns:p="http://schemas.openxmlformats.org/presentationml/2006/main">
  <p:tag name="KSO_WM_BEAUTIFY_FLAG" val="#wm#"/>
  <p:tag name="KSO_WM_UNIT_TYPE" val="l_h_i"/>
  <p:tag name="KSO_WM_UNIT_INDEX" val="1_2_3"/>
  <p:tag name="KSO_WM_UNIT_ID" val="diagram19882022_5*l_h_i*1_2_3"/>
  <p:tag name="KSO_WM_TEMPLATE_INDEX" val="19882022"/>
  <p:tag name="KSO_WM_TAG_VERSION" val="2.0"/>
  <p:tag name="KSO_WM_DIAGRAM_GROUP_CODE" val="l1-1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TABLE_BEAUTIFY" val="smartTable{3a8c7fb9-75f4-4546-a2ce-e39a2504b457}"/>
  <p:tag name="TABLE_ENDDRAG_ORIGIN_RECT" val="303*182"/>
  <p:tag name="TABLE_ENDDRAG_RECT" val="232*349*303*182"/>
  <p:tag name="KSO_WM_BEAUTIFY_FLAG" val=""/>
</p:tagLst>
</file>

<file path=ppt/tags/tag64.xml><?xml version="1.0" encoding="utf-8"?>
<p:tagLst xmlns:p="http://schemas.openxmlformats.org/presentationml/2006/main">
  <p:tag name="KSO_WM_UNIT_TABLE_BEAUTIFY" val="smartTable{af90be2a-04a5-4148-a3f3-f8c72c923f43}"/>
  <p:tag name="TABLE_ENDDRAG_ORIGIN_RECT" val="303*182"/>
  <p:tag name="TABLE_ENDDRAG_RECT" val="232*349*303*182"/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TIMING" val="|14.5|8.8"/>
</p:tagLst>
</file>

<file path=ppt/tags/tag7.xml><?xml version="1.0" encoding="utf-8"?>
<p:tagLst xmlns:p="http://schemas.openxmlformats.org/presentationml/2006/main">
  <p:tag name="KSO_WM_BEAUTIFY_FLAG" val="#wm#"/>
  <p:tag name="KSO_WM_UNIT_TYPE" val="l_h_a"/>
  <p:tag name="KSO_WM_UNIT_INDEX" val="1_2_1"/>
  <p:tag name="KSO_WM_UNIT_ID" val="diagram19882022_5*l_h_a*1_2_1"/>
  <p:tag name="KSO_WM_TEMPLATE_INDEX" val="19882022"/>
  <p:tag name="KSO_WM_TAG_VERSION" val="2.0"/>
  <p:tag name="KSO_WM_DIAGRAM_GROUP_CODE" val="l1-1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UNIT_PLACING_PICTURE_USER_VIEWPORT" val="{&quot;height&quot;:7291,&quot;width&quot;:10372}"/>
  <p:tag name="KSO_WM_BEAUTIFY_FLAG" val=""/>
</p:tagLst>
</file>

<file path=ppt/tags/tag77.xml><?xml version="1.0" encoding="utf-8"?>
<p:tagLst xmlns:p="http://schemas.openxmlformats.org/presentationml/2006/main">
  <p:tag name="TIMING" val="|14.5|8.8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#wm#"/>
  <p:tag name="KSO_WM_UNIT_TYPE" val="l_h_i"/>
  <p:tag name="KSO_WM_UNIT_INDEX" val="1_2_2"/>
  <p:tag name="KSO_WM_UNIT_ID" val="diagram19882022_5*l_h_i*1_2_2"/>
  <p:tag name="KSO_WM_TEMPLATE_INDEX" val="19882022"/>
  <p:tag name="KSO_WM_TAG_VERSION" val="2.0"/>
  <p:tag name="KSO_WM_DIAGRAM_GROUP_CODE" val="l1-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UNIT_TABLE_BEAUTIFY" val="smartTable{1679b3bb-5b30-40cd-9490-16baa51de112}"/>
  <p:tag name="TABLE_ENDDRAG_ORIGIN_RECT" val="459*392"/>
  <p:tag name="TABLE_ENDDRAG_RECT" val="360*127*459*392"/>
</p:tagLst>
</file>

<file path=ppt/tags/tag82.xml><?xml version="1.0" encoding="utf-8"?>
<p:tagLst xmlns:p="http://schemas.openxmlformats.org/presentationml/2006/main">
  <p:tag name="KSO_WM_UNIT_TABLE_BEAUTIFY" val="smartTable{acec92ae-0545-4a1d-99cb-20e4b636148d}"/>
  <p:tag name="TABLE_ENDDRAG_ORIGIN_RECT" val="459*392"/>
  <p:tag name="TABLE_ENDDRAG_RECT" val="360*127*459*392"/>
</p:tagLst>
</file>

<file path=ppt/tags/tag83.xml><?xml version="1.0" encoding="utf-8"?>
<p:tagLst xmlns:p="http://schemas.openxmlformats.org/presentationml/2006/main">
  <p:tag name="TIMING" val="|14.5|8.8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TIMING" val="|14.5|8.8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#wm#"/>
  <p:tag name="KSO_WM_UNIT_TYPE" val="l_h_i"/>
  <p:tag name="KSO_WM_UNIT_INDEX" val="1_2_1"/>
  <p:tag name="KSO_WM_UNIT_ID" val="diagram19882022_5*l_h_i*1_2_1"/>
  <p:tag name="KSO_WM_TEMPLATE_INDEX" val="19882022"/>
  <p:tag name="KSO_WM_TAG_VERSION" val="2.0"/>
  <p:tag name="KSO_WM_DIAGRAM_GROUP_CODE" val="l1-1"/>
  <p:tag name="KSO_WM_UNIT_SUBTYPE" val="d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TIMING" val="|14.5|8.8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TIMING" val="|14.5|8.8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TIMING" val="|14.5|8.8"/>
</p:tagLst>
</file>

<file path=ppt/theme/theme1.xml><?xml version="1.0" encoding="utf-8"?>
<a:theme xmlns:a="http://schemas.openxmlformats.org/drawingml/2006/main" name="Office 主题">
  <a:themeElements>
    <a:clrScheme name="紫罗兰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6191</Words>
  <Application>WPS 演示</Application>
  <PresentationFormat>宽屏</PresentationFormat>
  <Paragraphs>696</Paragraphs>
  <Slides>20</Slides>
  <Notes>23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华文中宋</vt:lpstr>
      <vt:lpstr>Arial</vt:lpstr>
      <vt:lpstr>印品黑体</vt:lpstr>
      <vt:lpstr>Times New Roman</vt:lpstr>
      <vt:lpstr>Wingdings</vt:lpstr>
      <vt:lpstr>Calibri</vt:lpstr>
      <vt:lpstr>Arial Unicode MS</vt:lpstr>
      <vt:lpstr>Calibri Light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徐鹤</dc:creator>
  <cp:lastModifiedBy>H</cp:lastModifiedBy>
  <cp:revision>479</cp:revision>
  <dcterms:created xsi:type="dcterms:W3CDTF">2017-05-30T11:12:00Z</dcterms:created>
  <dcterms:modified xsi:type="dcterms:W3CDTF">2023-05-18T08:16:40Z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EE8F1075D91F4C3F93A2F66BDB0A06C3_12</vt:lpwstr>
  </property>
  <property fmtid="{D5CDD505-2E9C-101B-9397-08002B2CF9AE}" pid="3" name="KSOProductBuildVer">
    <vt:lpwstr>2052-11.1.0.14309</vt:lpwstr>
  </property>
</Properties>
</file>